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9"/>
  </p:notesMasterIdLst>
  <p:handoutMasterIdLst>
    <p:handoutMasterId r:id="rId110"/>
  </p:handoutMasterIdLst>
  <p:sldIdLst>
    <p:sldId id="2241" r:id="rId2"/>
    <p:sldId id="2978" r:id="rId3"/>
    <p:sldId id="2941" r:id="rId4"/>
    <p:sldId id="2972" r:id="rId5"/>
    <p:sldId id="2967" r:id="rId6"/>
    <p:sldId id="2959" r:id="rId7"/>
    <p:sldId id="2872" r:id="rId8"/>
    <p:sldId id="3007" r:id="rId9"/>
    <p:sldId id="3008" r:id="rId10"/>
    <p:sldId id="2949" r:id="rId11"/>
    <p:sldId id="2952" r:id="rId12"/>
    <p:sldId id="3011" r:id="rId13"/>
    <p:sldId id="3017" r:id="rId14"/>
    <p:sldId id="2875" r:id="rId15"/>
    <p:sldId id="3013" r:id="rId16"/>
    <p:sldId id="3014" r:id="rId17"/>
    <p:sldId id="2920" r:id="rId18"/>
    <p:sldId id="2921" r:id="rId19"/>
    <p:sldId id="2922" r:id="rId20"/>
    <p:sldId id="3022" r:id="rId21"/>
    <p:sldId id="2939" r:id="rId22"/>
    <p:sldId id="3015" r:id="rId23"/>
    <p:sldId id="3016" r:id="rId24"/>
    <p:sldId id="2852" r:id="rId25"/>
    <p:sldId id="2854" r:id="rId26"/>
    <p:sldId id="2927" r:id="rId27"/>
    <p:sldId id="2869" r:id="rId28"/>
    <p:sldId id="3020" r:id="rId29"/>
    <p:sldId id="3025" r:id="rId30"/>
    <p:sldId id="3019" r:id="rId31"/>
    <p:sldId id="3026" r:id="rId32"/>
    <p:sldId id="2868" r:id="rId33"/>
    <p:sldId id="2870" r:id="rId34"/>
    <p:sldId id="2871" r:id="rId35"/>
    <p:sldId id="3018" r:id="rId36"/>
    <p:sldId id="2876" r:id="rId37"/>
    <p:sldId id="2877" r:id="rId38"/>
    <p:sldId id="2879" r:id="rId39"/>
    <p:sldId id="2880" r:id="rId40"/>
    <p:sldId id="2928" r:id="rId41"/>
    <p:sldId id="2865" r:id="rId42"/>
    <p:sldId id="2881" r:id="rId43"/>
    <p:sldId id="2882" r:id="rId44"/>
    <p:sldId id="2588" r:id="rId45"/>
    <p:sldId id="2590" r:id="rId46"/>
    <p:sldId id="2591" r:id="rId47"/>
    <p:sldId id="2592" r:id="rId48"/>
    <p:sldId id="2593" r:id="rId49"/>
    <p:sldId id="2594" r:id="rId50"/>
    <p:sldId id="2595" r:id="rId51"/>
    <p:sldId id="2596" r:id="rId52"/>
    <p:sldId id="2883" r:id="rId53"/>
    <p:sldId id="2636" r:id="rId54"/>
    <p:sldId id="2552" r:id="rId55"/>
    <p:sldId id="2918" r:id="rId56"/>
    <p:sldId id="2554" r:id="rId57"/>
    <p:sldId id="2555" r:id="rId58"/>
    <p:sldId id="2557" r:id="rId59"/>
    <p:sldId id="2604" r:id="rId60"/>
    <p:sldId id="2866" r:id="rId61"/>
    <p:sldId id="2884" r:id="rId62"/>
    <p:sldId id="2885" r:id="rId63"/>
    <p:sldId id="2886" r:id="rId64"/>
    <p:sldId id="2887" r:id="rId65"/>
    <p:sldId id="2888" r:id="rId66"/>
    <p:sldId id="2889" r:id="rId67"/>
    <p:sldId id="2891" r:id="rId68"/>
    <p:sldId id="2892" r:id="rId69"/>
    <p:sldId id="2893" r:id="rId70"/>
    <p:sldId id="2895" r:id="rId71"/>
    <p:sldId id="2894" r:id="rId72"/>
    <p:sldId id="2574" r:id="rId73"/>
    <p:sldId id="2904" r:id="rId74"/>
    <p:sldId id="2898" r:id="rId75"/>
    <p:sldId id="2899" r:id="rId76"/>
    <p:sldId id="2900" r:id="rId77"/>
    <p:sldId id="2901" r:id="rId78"/>
    <p:sldId id="2902" r:id="rId79"/>
    <p:sldId id="2903" r:id="rId80"/>
    <p:sldId id="2905" r:id="rId81"/>
    <p:sldId id="2610" r:id="rId82"/>
    <p:sldId id="2907" r:id="rId83"/>
    <p:sldId id="2909" r:id="rId84"/>
    <p:sldId id="2908" r:id="rId85"/>
    <p:sldId id="2910" r:id="rId86"/>
    <p:sldId id="2911" r:id="rId87"/>
    <p:sldId id="2912" r:id="rId88"/>
    <p:sldId id="2913" r:id="rId89"/>
    <p:sldId id="2613" r:id="rId90"/>
    <p:sldId id="2915" r:id="rId91"/>
    <p:sldId id="2914" r:id="rId92"/>
    <p:sldId id="2617" r:id="rId93"/>
    <p:sldId id="2622" r:id="rId94"/>
    <p:sldId id="2618" r:id="rId95"/>
    <p:sldId id="2624" r:id="rId96"/>
    <p:sldId id="2916" r:id="rId97"/>
    <p:sldId id="3023" r:id="rId98"/>
    <p:sldId id="2929" r:id="rId99"/>
    <p:sldId id="2626" r:id="rId100"/>
    <p:sldId id="2628" r:id="rId101"/>
    <p:sldId id="884" r:id="rId102"/>
    <p:sldId id="2917" r:id="rId103"/>
    <p:sldId id="2632" r:id="rId104"/>
    <p:sldId id="2635" r:id="rId105"/>
    <p:sldId id="2906" r:id="rId106"/>
    <p:sldId id="2323" r:id="rId107"/>
    <p:sldId id="3024" r:id="rId10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A5A"/>
    <a:srgbClr val="0432FF"/>
    <a:srgbClr val="BD374B"/>
    <a:srgbClr val="BE374B"/>
    <a:srgbClr val="EACBA3"/>
    <a:srgbClr val="E2EAF7"/>
    <a:srgbClr val="FF5F00"/>
    <a:srgbClr val="FF7E79"/>
    <a:srgbClr val="F6F9D6"/>
    <a:srgbClr val="B0F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1" autoAdjust="0"/>
    <p:restoredTop sz="75918" autoAdjust="0"/>
  </p:normalViewPr>
  <p:slideViewPr>
    <p:cSldViewPr>
      <p:cViewPr varScale="1">
        <p:scale>
          <a:sx n="115" d="100"/>
          <a:sy n="115" d="100"/>
        </p:scale>
        <p:origin x="1648" y="184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2025/10/16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EA7F-BC00-E45F-ABD2-19E357DC3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E5E884-FD72-0453-668C-2ACE38560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51FB416-3742-78BD-A17E-B81C3109C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0ED860-7182-0C71-81EC-89CC38BDD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89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84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09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277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545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48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487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136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性能</a:t>
            </a:r>
            <a:r>
              <a:rPr kumimoji="1" lang="en-US" altLang="zh-CN" dirty="0"/>
              <a:t> </a:t>
            </a:r>
            <a:r>
              <a:rPr kumimoji="1" lang="zh-CN" altLang="en-US" dirty="0"/>
              <a:t>：其实本质上</a:t>
            </a:r>
            <a:r>
              <a:rPr kumimoji="1" lang="en-US" altLang="zh-CN" dirty="0"/>
              <a:t>fallback</a:t>
            </a:r>
            <a:r>
              <a:rPr kumimoji="1" lang="zh-CN" altLang="en-US" dirty="0"/>
              <a:t>到了</a:t>
            </a:r>
            <a:r>
              <a:rPr kumimoji="1" lang="en-US" altLang="zh-CN" dirty="0"/>
              <a:t>centralized KVS (</a:t>
            </a:r>
            <a:r>
              <a:rPr kumimoji="1" lang="zh-CN" altLang="en-US" dirty="0"/>
              <a:t>除了对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的访问）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可靠性：分为两部分：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挂了，没法访问了</a:t>
            </a:r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backup</a:t>
            </a:r>
            <a:r>
              <a:rPr kumimoji="1" lang="zh-CN" altLang="en-US" dirty="0"/>
              <a:t>挂了，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没法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了（和最初的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#2</a:t>
            </a:r>
            <a:r>
              <a:rPr kumimoji="1" lang="zh-CN" altLang="en-US" dirty="0"/>
              <a:t>一样）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077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320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A6B1-D88A-0652-9508-E7161316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35E997-0D53-40DF-93BF-D21A2FE4B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F542165-0358-F035-72A1-E6ED172DA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1E23B-81D2-1DC2-0DEA-440221236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072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570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437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A2AE2-6712-5C7C-957A-938CAD820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6FA424-2BA5-37D7-640B-CEBF2F40D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F625F3A-EBA9-BEF4-870C-FF08C12D5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1B2350-B9A9-4583-9EA8-548CC8573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143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22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860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42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079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000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336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488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5966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003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698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5896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388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085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8970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779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0322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800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6673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Ordered: file data is written before the metadata is changed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2762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991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2280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7768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477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我们先讲怎么解决前两个问题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9363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457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TBD: ask GPT </a:t>
            </a:r>
            <a:r>
              <a:rPr kumimoji="1" lang="en-US" altLang="zh-CN" dirty="0" err="1"/>
              <a:t>whwat</a:t>
            </a:r>
            <a:r>
              <a:rPr kumimoji="1" lang="en-US" altLang="zh-CN" dirty="0"/>
              <a:t> is checkpoint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4119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8874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101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14010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7404" y="1560471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Consistency under failure: </a:t>
            </a:r>
            <a:br>
              <a:rPr kumimoji="1" lang="en-US" altLang="zh-CN" sz="3200" dirty="0">
                <a:latin typeface="+mn-lt"/>
              </a:rPr>
            </a:br>
            <a:r>
              <a:rPr kumimoji="1" lang="en-US" altLang="zh-CN" sz="3200" dirty="0">
                <a:latin typeface="+mn-lt"/>
              </a:rPr>
              <a:t>The requirement of </a:t>
            </a:r>
            <a:r>
              <a:rPr kumimoji="1" lang="en-US" altLang="zh-CN" sz="3200" u="sng" dirty="0">
                <a:latin typeface="+mn-lt"/>
              </a:rPr>
              <a:t>atomicity </a:t>
            </a:r>
            <a:endParaRPr kumimoji="1" lang="zh-CN" altLang="en-US" sz="3200" u="sng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39951-61B6-C76F-EF00-357ADCDF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7F34A4-6FA2-9B65-B945-2887FE850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What is consistency model &amp; why we need it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 eventual consistency model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Implementing eventual consistency w/ various timestamps </a:t>
            </a:r>
          </a:p>
          <a:p>
            <a:pPr lvl="1" indent="0">
              <a:buNone/>
            </a:pPr>
            <a:r>
              <a:rPr kumimoji="1" lang="en-US" altLang="zh-CN" dirty="0"/>
              <a:t>Non-trivial when considering user experience.</a:t>
            </a:r>
          </a:p>
          <a:p>
            <a:r>
              <a:rPr kumimoji="1" lang="en-US" altLang="zh-CN" dirty="0"/>
              <a:t>4.  Strong consistency models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AD9C43-8123-B305-B5EF-D8F318E09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70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7F184E-1504-73E3-C4AD-E71968FD3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E5AAF7-3902-B818-8DF1-776F57FD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FDD23A9D-A77B-1E36-2380-9047055E2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3" y="1633364"/>
            <a:ext cx="7594013" cy="2736304"/>
          </a:xfrm>
        </p:spPr>
      </p:pic>
    </p:spTree>
    <p:extLst>
      <p:ext uri="{BB962C8B-B14F-4D97-AF65-F5344CB8AC3E}">
        <p14:creationId xmlns:p14="http://schemas.microsoft.com/office/powerpoint/2010/main" val="422167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9129E-ACD6-956F-23E5-123CBD21E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7D4CE-BBF3-639B-F569-43C85CCB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inconsistency data caused by different orders observed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46A8A5-6A33-9521-DD5E-F3BC61977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6" name="Picture 2" descr="ARCHANA SANKAR - JK Placements">
            <a:extLst>
              <a:ext uri="{FF2B5EF4-FFF2-40B4-BE49-F238E27FC236}">
                <a16:creationId xmlns:a16="http://schemas.microsoft.com/office/drawing/2014/main" id="{6036D622-A4E4-68F0-C209-8449B6EEB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004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311B4EA-7F7B-EA2D-F59A-EEE3A6B63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834" y="161898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EA908F2-290A-E484-FEF0-7201AA29B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834" y="4081636"/>
            <a:ext cx="635000" cy="635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2EE01C1-83DB-3AA4-D330-863893E33C78}"/>
              </a:ext>
            </a:extLst>
          </p:cNvPr>
          <p:cNvSpPr txBox="1"/>
          <p:nvPr/>
        </p:nvSpPr>
        <p:spPr>
          <a:xfrm>
            <a:off x="611560" y="222951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6901DD-6988-7D5D-ED72-9473430E6EB2}"/>
              </a:ext>
            </a:extLst>
          </p:cNvPr>
          <p:cNvSpPr txBox="1"/>
          <p:nvPr/>
        </p:nvSpPr>
        <p:spPr>
          <a:xfrm>
            <a:off x="574829" y="465770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00C7DDB-F0A9-F07B-25D5-A7A9EF6E3385}"/>
              </a:ext>
            </a:extLst>
          </p:cNvPr>
          <p:cNvCxnSpPr>
            <a:cxnSpLocks/>
          </p:cNvCxnSpPr>
          <p:nvPr/>
        </p:nvCxnSpPr>
        <p:spPr>
          <a:xfrm>
            <a:off x="1857898" y="190702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8AAFDDBA-66C9-0E46-6601-C340C707804C}"/>
              </a:ext>
            </a:extLst>
          </p:cNvPr>
          <p:cNvCxnSpPr>
            <a:cxnSpLocks/>
          </p:cNvCxnSpPr>
          <p:nvPr/>
        </p:nvCxnSpPr>
        <p:spPr>
          <a:xfrm>
            <a:off x="1857898" y="447210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16779C2-03C4-379F-A48B-C18457E15CF7}"/>
              </a:ext>
            </a:extLst>
          </p:cNvPr>
          <p:cNvSpPr/>
          <p:nvPr/>
        </p:nvSpPr>
        <p:spPr>
          <a:xfrm>
            <a:off x="2451910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13BA823-6A62-1F94-F161-42F27FA10E1B}"/>
              </a:ext>
            </a:extLst>
          </p:cNvPr>
          <p:cNvSpPr txBox="1"/>
          <p:nvPr/>
        </p:nvSpPr>
        <p:spPr>
          <a:xfrm>
            <a:off x="2339752" y="25884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39D47D-1AED-B83B-1661-6BA794125940}"/>
              </a:ext>
            </a:extLst>
          </p:cNvPr>
          <p:cNvSpPr/>
          <p:nvPr/>
        </p:nvSpPr>
        <p:spPr>
          <a:xfrm>
            <a:off x="5047617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F32C619-3C2D-3DB5-A673-07CFE0C85A15}"/>
              </a:ext>
            </a:extLst>
          </p:cNvPr>
          <p:cNvSpPr txBox="1"/>
          <p:nvPr/>
        </p:nvSpPr>
        <p:spPr>
          <a:xfrm>
            <a:off x="4913989" y="25884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F593191-B001-3483-749F-3CAE77868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045" y="1447558"/>
            <a:ext cx="1256224" cy="231853"/>
          </a:xfrm>
          <a:prstGeom prst="rect">
            <a:avLst/>
          </a:prstGeom>
        </p:spPr>
      </p:pic>
      <p:pic>
        <p:nvPicPr>
          <p:cNvPr id="22" name="图片 21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16D55D3A-2BBB-7334-0258-2D34D4844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942" y="1849388"/>
            <a:ext cx="2014327" cy="42322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E1FEFFE7-31D1-7967-B7C3-9FE43B0D3D80}"/>
              </a:ext>
            </a:extLst>
          </p:cNvPr>
          <p:cNvSpPr/>
          <p:nvPr/>
        </p:nvSpPr>
        <p:spPr>
          <a:xfrm>
            <a:off x="2430127" y="3515764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B0F256B-0CD3-252E-47FD-F9D4445481DC}"/>
              </a:ext>
            </a:extLst>
          </p:cNvPr>
          <p:cNvSpPr txBox="1"/>
          <p:nvPr/>
        </p:nvSpPr>
        <p:spPr>
          <a:xfrm>
            <a:off x="2123728" y="47880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25" name="图片 24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E76F7BCA-7815-789D-DDFF-966FDE68B0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87" y="3699101"/>
            <a:ext cx="1757833" cy="369332"/>
          </a:xfrm>
          <a:prstGeom prst="rect">
            <a:avLst/>
          </a:prstGeom>
        </p:spPr>
      </p:pic>
      <p:pic>
        <p:nvPicPr>
          <p:cNvPr id="1030" name="Picture 6" descr="已生成图片">
            <a:extLst>
              <a:ext uri="{FF2B5EF4-FFF2-40B4-BE49-F238E27FC236}">
                <a16:creationId xmlns:a16="http://schemas.microsoft.com/office/drawing/2014/main" id="{0BC94A2B-D8EB-852A-FA0C-A4AE28BF5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4" y="3598894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75205C83-298C-B7B5-3267-CCCA960422E2}"/>
              </a:ext>
            </a:extLst>
          </p:cNvPr>
          <p:cNvSpPr txBox="1"/>
          <p:nvPr/>
        </p:nvSpPr>
        <p:spPr>
          <a:xfrm>
            <a:off x="5652120" y="4788000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(xxx</a:t>
            </a:r>
            <a:r>
              <a:rPr kumimoji="1" lang="zh-CN" altLang="en-US" sz="1600" dirty="0"/>
              <a:t>）</a:t>
            </a:r>
          </a:p>
        </p:txBody>
      </p:sp>
      <p:pic>
        <p:nvPicPr>
          <p:cNvPr id="27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CF7CBFDE-4AE4-ABB3-D017-5615986F6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04" y="3784458"/>
            <a:ext cx="2380114" cy="857612"/>
          </a:xfr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E914BDA-088B-954A-BB1D-63D60C959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3280" y="1524692"/>
            <a:ext cx="1256224" cy="23185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5750574F-A38C-561D-7E16-61ABE535B8CC}"/>
              </a:ext>
            </a:extLst>
          </p:cNvPr>
          <p:cNvSpPr/>
          <p:nvPr/>
        </p:nvSpPr>
        <p:spPr>
          <a:xfrm>
            <a:off x="7622319" y="3561565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0" name="图片 29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F55FE0EB-C0F3-2467-718D-D61B5B44F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73" y="3638528"/>
            <a:ext cx="1262616" cy="36933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9A7C1029-69A3-8F3E-815D-23D938D01C2F}"/>
              </a:ext>
            </a:extLst>
          </p:cNvPr>
          <p:cNvSpPr txBox="1"/>
          <p:nvPr/>
        </p:nvSpPr>
        <p:spPr>
          <a:xfrm>
            <a:off x="7491044" y="47880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942A7734-9F10-F475-A174-E68C3016C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4054" y="4205996"/>
            <a:ext cx="1256224" cy="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6" grpId="0"/>
      <p:bldP spid="29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C3A5B-B1E0-7A6C-7441-90BD4B15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observed data reordered? Trade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91518B-BCF1-11C8-7FED-63D28689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666" y="500893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7D563BC-8EE5-EE52-66AC-69F69DA0BAD0}"/>
              </a:ext>
            </a:extLst>
          </p:cNvPr>
          <p:cNvSpPr txBox="1">
            <a:spLocks/>
          </p:cNvSpPr>
          <p:nvPr/>
        </p:nvSpPr>
        <p:spPr>
          <a:xfrm>
            <a:off x="6554666" y="500893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7417952-BBAE-CBDC-1C33-5A2D1DD74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66" y="2024817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AA780E1-7CB2-C8E7-CBFF-278636FD3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66" y="4160044"/>
            <a:ext cx="635000" cy="635000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CD6BC34-0C5A-CDE3-2BC0-AF4F731F55A4}"/>
              </a:ext>
            </a:extLst>
          </p:cNvPr>
          <p:cNvCxnSpPr>
            <a:cxnSpLocks/>
          </p:cNvCxnSpPr>
          <p:nvPr/>
        </p:nvCxnSpPr>
        <p:spPr>
          <a:xfrm>
            <a:off x="1549130" y="2312849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1F0509F-A396-EE26-872F-1B19F8A677B0}"/>
              </a:ext>
            </a:extLst>
          </p:cNvPr>
          <p:cNvCxnSpPr>
            <a:cxnSpLocks/>
          </p:cNvCxnSpPr>
          <p:nvPr/>
        </p:nvCxnSpPr>
        <p:spPr>
          <a:xfrm>
            <a:off x="1549130" y="455051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32D96C9-CF43-B2D9-6E15-AF4EE6AB7626}"/>
              </a:ext>
            </a:extLst>
          </p:cNvPr>
          <p:cNvSpPr txBox="1"/>
          <p:nvPr/>
        </p:nvSpPr>
        <p:spPr>
          <a:xfrm>
            <a:off x="554122" y="208560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3C0A86-BD1C-B283-10DA-88093A94E45D}"/>
              </a:ext>
            </a:extLst>
          </p:cNvPr>
          <p:cNvSpPr txBox="1"/>
          <p:nvPr/>
        </p:nvSpPr>
        <p:spPr>
          <a:xfrm>
            <a:off x="599379" y="426340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B0BDA026-D51C-4611-FBB5-99F4E1ACD27D}"/>
              </a:ext>
            </a:extLst>
          </p:cNvPr>
          <p:cNvSpPr/>
          <p:nvPr/>
        </p:nvSpPr>
        <p:spPr>
          <a:xfrm>
            <a:off x="999533" y="2658721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CE924DA9-F9D9-5A95-E575-F21CDC15E676}"/>
              </a:ext>
            </a:extLst>
          </p:cNvPr>
          <p:cNvCxnSpPr>
            <a:cxnSpLocks/>
          </p:cNvCxnSpPr>
          <p:nvPr/>
        </p:nvCxnSpPr>
        <p:spPr>
          <a:xfrm>
            <a:off x="1566392" y="286545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n 37">
            <a:extLst>
              <a:ext uri="{FF2B5EF4-FFF2-40B4-BE49-F238E27FC236}">
                <a16:creationId xmlns:a16="http://schemas.microsoft.com/office/drawing/2014/main" id="{DF7CBC2A-9534-6323-78C1-0CA39A26A4E3}"/>
              </a:ext>
            </a:extLst>
          </p:cNvPr>
          <p:cNvSpPr/>
          <p:nvPr/>
        </p:nvSpPr>
        <p:spPr>
          <a:xfrm>
            <a:off x="1009035" y="358458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6DC89F1F-14A6-85EA-99F0-1C309DFD05F4}"/>
              </a:ext>
            </a:extLst>
          </p:cNvPr>
          <p:cNvCxnSpPr>
            <a:cxnSpLocks/>
          </p:cNvCxnSpPr>
          <p:nvPr/>
        </p:nvCxnSpPr>
        <p:spPr>
          <a:xfrm>
            <a:off x="1575894" y="379131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F79E0B1-F44A-E281-40D8-F4EE05CFE036}"/>
              </a:ext>
            </a:extLst>
          </p:cNvPr>
          <p:cNvSpPr txBox="1"/>
          <p:nvPr/>
        </p:nvSpPr>
        <p:spPr>
          <a:xfrm>
            <a:off x="531920" y="368873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060266-84C3-6E36-D56E-D386CF19A9B4}"/>
              </a:ext>
            </a:extLst>
          </p:cNvPr>
          <p:cNvSpPr txBox="1"/>
          <p:nvPr/>
        </p:nvSpPr>
        <p:spPr>
          <a:xfrm>
            <a:off x="554122" y="27487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9C48E81-F8E4-9007-9FE5-90F17BC74E59}"/>
              </a:ext>
            </a:extLst>
          </p:cNvPr>
          <p:cNvSpPr txBox="1"/>
          <p:nvPr/>
        </p:nvSpPr>
        <p:spPr>
          <a:xfrm>
            <a:off x="867486" y="312036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69BC612D-4F4B-E6D5-5E0A-02F76EC454D6}"/>
              </a:ext>
            </a:extLst>
          </p:cNvPr>
          <p:cNvSpPr/>
          <p:nvPr/>
        </p:nvSpPr>
        <p:spPr>
          <a:xfrm>
            <a:off x="1939534" y="1844892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633A11A-A2C9-D0EB-DD4B-965118AA2342}"/>
              </a:ext>
            </a:extLst>
          </p:cNvPr>
          <p:cNvSpPr txBox="1"/>
          <p:nvPr/>
        </p:nvSpPr>
        <p:spPr>
          <a:xfrm>
            <a:off x="2068160" y="1638384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483BFFFE-F66B-5109-CB37-C26DE2087AB0}"/>
              </a:ext>
            </a:extLst>
          </p:cNvPr>
          <p:cNvCxnSpPr>
            <a:cxnSpLocks/>
          </p:cNvCxnSpPr>
          <p:nvPr/>
        </p:nvCxnSpPr>
        <p:spPr>
          <a:xfrm>
            <a:off x="2494434" y="2332018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88F2E20-FDD7-2A67-85A2-36726015073B}"/>
              </a:ext>
            </a:extLst>
          </p:cNvPr>
          <p:cNvCxnSpPr>
            <a:cxnSpLocks/>
          </p:cNvCxnSpPr>
          <p:nvPr/>
        </p:nvCxnSpPr>
        <p:spPr>
          <a:xfrm flipV="1">
            <a:off x="2787071" y="2293150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49E3A668-BD6D-556D-A28C-B8CE28977B2A}"/>
              </a:ext>
            </a:extLst>
          </p:cNvPr>
          <p:cNvSpPr txBox="1"/>
          <p:nvPr/>
        </p:nvSpPr>
        <p:spPr>
          <a:xfrm>
            <a:off x="2931413" y="1962686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74B2055-0D6E-E000-CA82-8F308FEB4444}"/>
              </a:ext>
            </a:extLst>
          </p:cNvPr>
          <p:cNvSpPr txBox="1"/>
          <p:nvPr/>
        </p:nvSpPr>
        <p:spPr>
          <a:xfrm>
            <a:off x="2940292" y="2682449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44" name="任意形状 43">
            <a:extLst>
              <a:ext uri="{FF2B5EF4-FFF2-40B4-BE49-F238E27FC236}">
                <a16:creationId xmlns:a16="http://schemas.microsoft.com/office/drawing/2014/main" id="{FF436C8B-7D67-ABDC-BF8F-A904DE3FF316}"/>
              </a:ext>
            </a:extLst>
          </p:cNvPr>
          <p:cNvSpPr/>
          <p:nvPr/>
        </p:nvSpPr>
        <p:spPr>
          <a:xfrm>
            <a:off x="4155343" y="1839872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B99EBC6-8CC6-2966-62A8-0B859969A80E}"/>
              </a:ext>
            </a:extLst>
          </p:cNvPr>
          <p:cNvSpPr txBox="1"/>
          <p:nvPr/>
        </p:nvSpPr>
        <p:spPr>
          <a:xfrm>
            <a:off x="4283968" y="1633364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AEF9995F-382B-DDC3-A63D-533D747EC5FC}"/>
              </a:ext>
            </a:extLst>
          </p:cNvPr>
          <p:cNvCxnSpPr>
            <a:cxnSpLocks/>
          </p:cNvCxnSpPr>
          <p:nvPr/>
        </p:nvCxnSpPr>
        <p:spPr>
          <a:xfrm>
            <a:off x="4710243" y="2326998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CC66CCB9-9081-4072-C152-DA19BC54D73F}"/>
              </a:ext>
            </a:extLst>
          </p:cNvPr>
          <p:cNvCxnSpPr>
            <a:cxnSpLocks/>
          </p:cNvCxnSpPr>
          <p:nvPr/>
        </p:nvCxnSpPr>
        <p:spPr>
          <a:xfrm>
            <a:off x="4719122" y="2326998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17E2498-76FD-D19C-5444-4D30FAD2B485}"/>
              </a:ext>
            </a:extLst>
          </p:cNvPr>
          <p:cNvCxnSpPr>
            <a:cxnSpLocks/>
          </p:cNvCxnSpPr>
          <p:nvPr/>
        </p:nvCxnSpPr>
        <p:spPr>
          <a:xfrm flipV="1">
            <a:off x="5007111" y="2326998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片 53">
            <a:extLst>
              <a:ext uri="{FF2B5EF4-FFF2-40B4-BE49-F238E27FC236}">
                <a16:creationId xmlns:a16="http://schemas.microsoft.com/office/drawing/2014/main" id="{46A591D1-27F6-4D54-52AF-36A161393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765" y="2480834"/>
            <a:ext cx="376520" cy="376520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BC9C5DCB-1E13-A38E-D253-CAF57F55C939}"/>
              </a:ext>
            </a:extLst>
          </p:cNvPr>
          <p:cNvSpPr txBox="1"/>
          <p:nvPr/>
        </p:nvSpPr>
        <p:spPr>
          <a:xfrm>
            <a:off x="5148710" y="3574168"/>
            <a:ext cx="9973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18EDE85-9D07-93FF-4433-81E08D1F40CA}"/>
              </a:ext>
            </a:extLst>
          </p:cNvPr>
          <p:cNvSpPr txBox="1"/>
          <p:nvPr/>
        </p:nvSpPr>
        <p:spPr>
          <a:xfrm>
            <a:off x="5448411" y="2028016"/>
            <a:ext cx="15872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2785A305-47FC-39C6-1B8E-3391A7AE437E}"/>
              </a:ext>
            </a:extLst>
          </p:cNvPr>
          <p:cNvCxnSpPr>
            <a:cxnSpLocks/>
          </p:cNvCxnSpPr>
          <p:nvPr/>
        </p:nvCxnSpPr>
        <p:spPr>
          <a:xfrm flipV="1">
            <a:off x="6406379" y="3760228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4DA5D9DB-BC96-FC16-8856-7A4A58944440}"/>
              </a:ext>
            </a:extLst>
          </p:cNvPr>
          <p:cNvCxnSpPr>
            <a:cxnSpLocks/>
          </p:cNvCxnSpPr>
          <p:nvPr/>
        </p:nvCxnSpPr>
        <p:spPr>
          <a:xfrm>
            <a:off x="6591772" y="3801997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0E3CC37A-F9B3-A01C-ABF0-53A4F0F735AA}"/>
              </a:ext>
            </a:extLst>
          </p:cNvPr>
          <p:cNvSpPr txBox="1"/>
          <p:nvPr/>
        </p:nvSpPr>
        <p:spPr>
          <a:xfrm>
            <a:off x="6199123" y="4598442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F2C3D43-4C63-D37C-D403-E472111BADD5}"/>
              </a:ext>
            </a:extLst>
          </p:cNvPr>
          <p:cNvSpPr txBox="1"/>
          <p:nvPr/>
        </p:nvSpPr>
        <p:spPr>
          <a:xfrm>
            <a:off x="7034380" y="4318538"/>
            <a:ext cx="9973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pic>
        <p:nvPicPr>
          <p:cNvPr id="64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98E033F1-C543-147C-0A24-D2EF81B24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380" y="4661850"/>
            <a:ext cx="1964095" cy="707710"/>
          </a:xfrm>
        </p:spPr>
      </p:pic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BE216B77-1E40-0C23-6E29-B523E844514E}"/>
              </a:ext>
            </a:extLst>
          </p:cNvPr>
          <p:cNvCxnSpPr>
            <a:cxnSpLocks/>
          </p:cNvCxnSpPr>
          <p:nvPr/>
        </p:nvCxnSpPr>
        <p:spPr>
          <a:xfrm>
            <a:off x="2506922" y="2345270"/>
            <a:ext cx="275223" cy="93996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96BD7F65-FACA-83D1-CECC-E735D07A9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380" y="3106008"/>
            <a:ext cx="376520" cy="376520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729B2931-EC5E-4D66-B991-74810F7212B1}"/>
              </a:ext>
            </a:extLst>
          </p:cNvPr>
          <p:cNvCxnSpPr>
            <a:cxnSpLocks/>
          </p:cNvCxnSpPr>
          <p:nvPr/>
        </p:nvCxnSpPr>
        <p:spPr>
          <a:xfrm flipV="1">
            <a:off x="6399380" y="3314031"/>
            <a:ext cx="155286" cy="127384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566BB47D-5929-7465-C11F-55037FA7A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406" y="3167043"/>
            <a:ext cx="376520" cy="3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7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DD37B1-3997-5B4F-F0D1-451A8E36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B127D-7A51-14D0-6655-E31297504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>
              <a:spcBef>
                <a:spcPts val="2400"/>
              </a:spcBef>
            </a:pPr>
            <a:r>
              <a:rPr kumimoji="1" lang="en-US" altLang="zh-CN" dirty="0"/>
              <a:t>No </a:t>
            </a:r>
            <a:r>
              <a:rPr kumimoji="1" lang="en-US" altLang="zh-CN" dirty="0">
                <a:highlight>
                  <a:srgbClr val="FFFF00"/>
                </a:highlight>
              </a:rPr>
              <a:t>Right</a:t>
            </a:r>
            <a:r>
              <a:rPr kumimoji="1" lang="en-US" altLang="zh-CN" dirty="0"/>
              <a:t> or </a:t>
            </a:r>
            <a:r>
              <a:rPr kumimoji="1" lang="en-US" altLang="zh-CN" dirty="0">
                <a:highlight>
                  <a:srgbClr val="FFFF00"/>
                </a:highlight>
              </a:rPr>
              <a:t>Wrong</a:t>
            </a:r>
            <a:r>
              <a:rPr kumimoji="1" lang="en-US" altLang="zh-CN" dirty="0"/>
              <a:t> consistency models </a:t>
            </a:r>
          </a:p>
          <a:p>
            <a:pPr lvl="1"/>
            <a:r>
              <a:rPr kumimoji="1" lang="en-US" altLang="zh-CN" dirty="0"/>
              <a:t>Tradeoffs between </a:t>
            </a:r>
            <a:r>
              <a:rPr kumimoji="1" lang="en-US" altLang="zh-CN" b="1" dirty="0"/>
              <a:t>ease</a:t>
            </a:r>
            <a:r>
              <a:rPr kumimoji="1" lang="en-US" altLang="zh-CN" dirty="0"/>
              <a:t> of programmability &amp; </a:t>
            </a:r>
            <a:r>
              <a:rPr kumimoji="1" lang="en-US" altLang="zh-CN" b="1" dirty="0"/>
              <a:t>performance 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Consistency is hard in (distributed) systems </a:t>
            </a:r>
          </a:p>
          <a:p>
            <a:pPr lvl="1"/>
            <a:r>
              <a:rPr kumimoji="1" lang="en-US" altLang="zh-CN" dirty="0"/>
              <a:t>Data </a:t>
            </a:r>
            <a:r>
              <a:rPr kumimoji="1" lang="en-US" altLang="zh-CN" b="1" dirty="0">
                <a:solidFill>
                  <a:srgbClr val="C00000"/>
                </a:solidFill>
              </a:rPr>
              <a:t>replication</a:t>
            </a:r>
            <a:r>
              <a:rPr kumimoji="1" lang="en-US" altLang="zh-CN" dirty="0"/>
              <a:t> (&amp; caching) </a:t>
            </a:r>
          </a:p>
          <a:p>
            <a:pPr lvl="1"/>
            <a:r>
              <a:rPr kumimoji="1" lang="en-US" altLang="zh-CN" dirty="0"/>
              <a:t>Concurrency (multi-core &amp; multi-host)</a:t>
            </a:r>
          </a:p>
          <a:p>
            <a:pPr lvl="1"/>
            <a:r>
              <a:rPr kumimoji="1" lang="en-US" altLang="zh-CN" dirty="0"/>
              <a:t>Failures (e.g., single-machine &amp; multi-machines ) </a:t>
            </a:r>
            <a:endParaRPr kumimoji="1" lang="zh-CN" altLang="en-US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DF75A8-0F71-5771-6528-9270322F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D5370D-58F2-3A60-2510-FBE1B35BCC5E}"/>
              </a:ext>
            </a:extLst>
          </p:cNvPr>
          <p:cNvSpPr/>
          <p:nvPr/>
        </p:nvSpPr>
        <p:spPr>
          <a:xfrm>
            <a:off x="457200" y="1057300"/>
            <a:ext cx="8229600" cy="1430562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81E350-9B27-4180-5810-DA22E5430B17}"/>
              </a:ext>
            </a:extLst>
          </p:cNvPr>
          <p:cNvSpPr/>
          <p:nvPr/>
        </p:nvSpPr>
        <p:spPr>
          <a:xfrm>
            <a:off x="627971" y="1102867"/>
            <a:ext cx="80588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(by different observers)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5196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A5AC5-89C0-784C-8BC4-E8F5AC71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Review: Spectrum of Consistency Models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D979AD-1311-3A48-9E04-0080EBC3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26F3B28-E5D9-E048-BA3F-6CB975CE459B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E28EBE-D3E5-7146-BB75-955641ABCFE9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04D772-8346-B64D-BCDF-A376A8D40AB6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89A18-8092-354D-B1C5-E9BECB5D9F20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FE4E7-8EE0-1B4D-8E58-2CA31EA9F39A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6C62513A-522D-2F48-9B23-A0E4106BDE06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9D97268-A1A8-7043-9B38-76CBB1BE2ADF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74ACF03F-2E7A-2545-8694-FA6EFB0E966F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ECA98E1-6829-934A-A5C2-421B1F52698E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64D543-6FA1-D268-9160-F36059E91F70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00B0C1-89BF-E47E-4108-36BF965746BE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CC7D4A-B981-3174-79F6-4F48BB4059A4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31356D-165F-8762-4BA3-012070F82BEE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Causal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6FFD240-9BC6-28C2-7057-25C599798214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1CAD1-FF68-9187-C346-CD4F128AEE10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6AE19E-F4A5-F854-C593-3CCB5E49CC2E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3C4C404-A58F-61F2-1D77-7C257EDF93B6}"/>
              </a:ext>
            </a:extLst>
          </p:cNvPr>
          <p:cNvSpPr/>
          <p:nvPr/>
        </p:nvSpPr>
        <p:spPr>
          <a:xfrm>
            <a:off x="4374975" y="2295004"/>
            <a:ext cx="4032448" cy="1553837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387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BAFC0-CB9C-AA1B-8A32-30ED8121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a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4CCEFD-5ECC-A396-E91B-4FF81D7B9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357" y="1129308"/>
            <a:ext cx="8939336" cy="2016224"/>
          </a:xfrm>
        </p:spPr>
        <p:txBody>
          <a:bodyPr/>
          <a:lstStyle/>
          <a:p>
            <a:r>
              <a:rPr kumimoji="1" lang="en-US" altLang="zh-CN" dirty="0"/>
              <a:t>From a developer’s perspective </a:t>
            </a:r>
          </a:p>
          <a:p>
            <a:pPr lvl="1"/>
            <a:r>
              <a:rPr kumimoji="1" lang="en-US" altLang="zh-CN" dirty="0"/>
              <a:t>Everything has one copy </a:t>
            </a:r>
          </a:p>
          <a:p>
            <a:pPr lvl="1"/>
            <a:r>
              <a:rPr kumimoji="1" lang="en-US" altLang="zh-CN" dirty="0"/>
              <a:t>The overall operations executed by the system corresponds to a serial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4E0E0C-F171-D8EB-B221-A6435F7A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73618126-477B-B010-D081-46518D4D8524}"/>
              </a:ext>
            </a:extLst>
          </p:cNvPr>
          <p:cNvCxnSpPr>
            <a:cxnSpLocks/>
          </p:cNvCxnSpPr>
          <p:nvPr/>
        </p:nvCxnSpPr>
        <p:spPr>
          <a:xfrm>
            <a:off x="4377696" y="4935911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51995563-3704-86BD-7078-5F073A855DC1}"/>
              </a:ext>
            </a:extLst>
          </p:cNvPr>
          <p:cNvCxnSpPr>
            <a:cxnSpLocks/>
          </p:cNvCxnSpPr>
          <p:nvPr/>
        </p:nvCxnSpPr>
        <p:spPr>
          <a:xfrm flipV="1">
            <a:off x="4736287" y="4886653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5448361-F0A3-DAB6-8D96-36ADE5CB40C8}"/>
              </a:ext>
            </a:extLst>
          </p:cNvPr>
          <p:cNvCxnSpPr/>
          <p:nvPr/>
        </p:nvCxnSpPr>
        <p:spPr>
          <a:xfrm>
            <a:off x="-175253" y="4359078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4C92EF5B-3281-1729-4661-ABD3F174DCC8}"/>
              </a:ext>
            </a:extLst>
          </p:cNvPr>
          <p:cNvCxnSpPr/>
          <p:nvPr/>
        </p:nvCxnSpPr>
        <p:spPr>
          <a:xfrm>
            <a:off x="976875" y="3011317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F9765B4-5CBD-D128-2DFF-13976AE67879}"/>
              </a:ext>
            </a:extLst>
          </p:cNvPr>
          <p:cNvSpPr txBox="1"/>
          <p:nvPr/>
        </p:nvSpPr>
        <p:spPr>
          <a:xfrm>
            <a:off x="8055691" y="2826651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0" name="Can 10">
            <a:extLst>
              <a:ext uri="{FF2B5EF4-FFF2-40B4-BE49-F238E27FC236}">
                <a16:creationId xmlns:a16="http://schemas.microsoft.com/office/drawing/2014/main" id="{EB31DEFE-2879-D25E-1C4F-D7D3E6F5BC37}"/>
              </a:ext>
            </a:extLst>
          </p:cNvPr>
          <p:cNvSpPr/>
          <p:nvPr/>
        </p:nvSpPr>
        <p:spPr>
          <a:xfrm>
            <a:off x="721875" y="3155333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81C357EB-7E72-A548-ED57-99BA6A5E8235}"/>
              </a:ext>
            </a:extLst>
          </p:cNvPr>
          <p:cNvSpPr/>
          <p:nvPr/>
        </p:nvSpPr>
        <p:spPr>
          <a:xfrm>
            <a:off x="721875" y="36593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098FA5-6A06-BFDB-9912-EC511FCBB7C2}"/>
              </a:ext>
            </a:extLst>
          </p:cNvPr>
          <p:cNvSpPr txBox="1"/>
          <p:nvPr/>
        </p:nvSpPr>
        <p:spPr>
          <a:xfrm>
            <a:off x="595491" y="405082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list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11192F4-5F25-A09D-7FA0-B4BAA8621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83" y="2826651"/>
            <a:ext cx="409684" cy="40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68C678B-632E-36BB-DBFA-512395DBA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79" y="3920083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AF2BE9B7-11AD-D60A-D2EE-FAF76F2B2F8C}"/>
              </a:ext>
            </a:extLst>
          </p:cNvPr>
          <p:cNvCxnSpPr>
            <a:cxnSpLocks/>
          </p:cNvCxnSpPr>
          <p:nvPr/>
        </p:nvCxnSpPr>
        <p:spPr>
          <a:xfrm>
            <a:off x="3156346" y="321271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060FDACC-BFE9-E01A-077C-E228F349A6F8}"/>
              </a:ext>
            </a:extLst>
          </p:cNvPr>
          <p:cNvSpPr/>
          <p:nvPr/>
        </p:nvSpPr>
        <p:spPr>
          <a:xfrm>
            <a:off x="595491" y="3087821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B691F7-A355-8C54-BD49-8AA7C1C1357C}"/>
              </a:ext>
            </a:extLst>
          </p:cNvPr>
          <p:cNvSpPr txBox="1"/>
          <p:nvPr/>
        </p:nvSpPr>
        <p:spPr>
          <a:xfrm>
            <a:off x="1358259" y="3461680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DA41A620-8E4F-4774-EE3B-F6E33AA0E6E3}"/>
              </a:ext>
            </a:extLst>
          </p:cNvPr>
          <p:cNvCxnSpPr>
            <a:stCxn id="17" idx="3"/>
          </p:cNvCxnSpPr>
          <p:nvPr/>
        </p:nvCxnSpPr>
        <p:spPr>
          <a:xfrm>
            <a:off x="2933030" y="3646346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424477C5-9E64-C564-3A79-3D52D5027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09" y="2280452"/>
            <a:ext cx="460403" cy="460403"/>
          </a:xfrm>
          <a:prstGeom prst="rect">
            <a:avLst/>
          </a:prstGeom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EF656AF-A091-6594-9507-2E1DA6E61A26}"/>
              </a:ext>
            </a:extLst>
          </p:cNvPr>
          <p:cNvCxnSpPr>
            <a:cxnSpLocks/>
          </p:cNvCxnSpPr>
          <p:nvPr/>
        </p:nvCxnSpPr>
        <p:spPr>
          <a:xfrm>
            <a:off x="3628554" y="2764069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B6EE91CE-6B60-29ED-FEB1-DD4F303BFBC1}"/>
              </a:ext>
            </a:extLst>
          </p:cNvPr>
          <p:cNvCxnSpPr>
            <a:cxnSpLocks/>
          </p:cNvCxnSpPr>
          <p:nvPr/>
        </p:nvCxnSpPr>
        <p:spPr>
          <a:xfrm flipV="1">
            <a:off x="3468255" y="3727528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AF32E514-65C8-1634-20B1-621A796ABC4F}"/>
              </a:ext>
            </a:extLst>
          </p:cNvPr>
          <p:cNvCxnSpPr>
            <a:cxnSpLocks/>
          </p:cNvCxnSpPr>
          <p:nvPr/>
        </p:nvCxnSpPr>
        <p:spPr>
          <a:xfrm>
            <a:off x="4933907" y="3731205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1092CA6A-DAB1-5AA6-C7E7-F3652C4BDF02}"/>
              </a:ext>
            </a:extLst>
          </p:cNvPr>
          <p:cNvCxnSpPr>
            <a:cxnSpLocks/>
          </p:cNvCxnSpPr>
          <p:nvPr/>
        </p:nvCxnSpPr>
        <p:spPr>
          <a:xfrm flipV="1">
            <a:off x="5225894" y="2642500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01209D17-50A6-3483-1EF0-84970BDBA609}"/>
              </a:ext>
            </a:extLst>
          </p:cNvPr>
          <p:cNvCxnSpPr>
            <a:cxnSpLocks/>
          </p:cNvCxnSpPr>
          <p:nvPr/>
        </p:nvCxnSpPr>
        <p:spPr>
          <a:xfrm flipV="1">
            <a:off x="5761119" y="3143964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9B1E1AFB-382C-3E93-BB64-7A045FC7A376}"/>
              </a:ext>
            </a:extLst>
          </p:cNvPr>
          <p:cNvSpPr txBox="1"/>
          <p:nvPr/>
        </p:nvSpPr>
        <p:spPr>
          <a:xfrm>
            <a:off x="5761119" y="3723337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26" name="下箭头 25">
            <a:extLst>
              <a:ext uri="{FF2B5EF4-FFF2-40B4-BE49-F238E27FC236}">
                <a16:creationId xmlns:a16="http://schemas.microsoft.com/office/drawing/2014/main" id="{2C71FCAC-0C63-626A-D548-532C00276D8C}"/>
              </a:ext>
            </a:extLst>
          </p:cNvPr>
          <p:cNvSpPr/>
          <p:nvPr/>
        </p:nvSpPr>
        <p:spPr>
          <a:xfrm>
            <a:off x="4074080" y="4081636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7F07F34D-AC5C-8502-458E-5351901D8441}"/>
              </a:ext>
            </a:extLst>
          </p:cNvPr>
          <p:cNvCxnSpPr/>
          <p:nvPr/>
        </p:nvCxnSpPr>
        <p:spPr>
          <a:xfrm>
            <a:off x="930527" y="4695244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D9D757F5-8D98-8FD2-D135-378FC8A76623}"/>
              </a:ext>
            </a:extLst>
          </p:cNvPr>
          <p:cNvSpPr txBox="1"/>
          <p:nvPr/>
        </p:nvSpPr>
        <p:spPr>
          <a:xfrm>
            <a:off x="8047239" y="446575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29" name="Can 10">
            <a:extLst>
              <a:ext uri="{FF2B5EF4-FFF2-40B4-BE49-F238E27FC236}">
                <a16:creationId xmlns:a16="http://schemas.microsoft.com/office/drawing/2014/main" id="{AE2E1A22-F284-6B95-03B9-F7E855D90F1B}"/>
              </a:ext>
            </a:extLst>
          </p:cNvPr>
          <p:cNvSpPr/>
          <p:nvPr/>
        </p:nvSpPr>
        <p:spPr>
          <a:xfrm>
            <a:off x="472819" y="5071075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17165F3E-43BE-4728-E103-4C07B5C8DD3A}"/>
              </a:ext>
            </a:extLst>
          </p:cNvPr>
          <p:cNvCxnSpPr/>
          <p:nvPr/>
        </p:nvCxnSpPr>
        <p:spPr>
          <a:xfrm>
            <a:off x="2933029" y="5345922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C80932E-2F88-CDDC-68D3-372C424FB8BB}"/>
              </a:ext>
            </a:extLst>
          </p:cNvPr>
          <p:cNvSpPr txBox="1"/>
          <p:nvPr/>
        </p:nvSpPr>
        <p:spPr>
          <a:xfrm>
            <a:off x="967597" y="5116633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list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F739A050-1CA7-168F-9D86-026D761974B6}"/>
              </a:ext>
            </a:extLst>
          </p:cNvPr>
          <p:cNvCxnSpPr>
            <a:cxnSpLocks/>
          </p:cNvCxnSpPr>
          <p:nvPr/>
        </p:nvCxnSpPr>
        <p:spPr>
          <a:xfrm>
            <a:off x="3328133" y="4935911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8359EDD-187E-1D1D-A88F-AFBBA6539217}"/>
              </a:ext>
            </a:extLst>
          </p:cNvPr>
          <p:cNvCxnSpPr>
            <a:cxnSpLocks/>
          </p:cNvCxnSpPr>
          <p:nvPr/>
        </p:nvCxnSpPr>
        <p:spPr>
          <a:xfrm flipV="1">
            <a:off x="3686724" y="4886653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50E27217-5D41-97B4-A7F2-85B659151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71" y="4710062"/>
            <a:ext cx="409684" cy="40968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C7000E0-DCA0-D145-BD43-9F9373879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576" y="4721224"/>
            <a:ext cx="433290" cy="43329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2905C964-4DF6-8D5D-24C4-60789317F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75" y="4703146"/>
            <a:ext cx="418976" cy="418976"/>
          </a:xfrm>
          <a:prstGeom prst="rect">
            <a:avLst/>
          </a:prstGeom>
        </p:spPr>
      </p:pic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B860042-CC96-392E-2598-DD54A62D0B6E}"/>
              </a:ext>
            </a:extLst>
          </p:cNvPr>
          <p:cNvCxnSpPr>
            <a:cxnSpLocks/>
          </p:cNvCxnSpPr>
          <p:nvPr/>
        </p:nvCxnSpPr>
        <p:spPr>
          <a:xfrm>
            <a:off x="5561168" y="4960911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91D085C-593C-8E2D-1CF0-7C4005C971B1}"/>
              </a:ext>
            </a:extLst>
          </p:cNvPr>
          <p:cNvCxnSpPr>
            <a:cxnSpLocks/>
          </p:cNvCxnSpPr>
          <p:nvPr/>
        </p:nvCxnSpPr>
        <p:spPr>
          <a:xfrm flipV="1">
            <a:off x="5919759" y="4911653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E9988EFE-5371-7674-C425-2F84E58B33CB}"/>
              </a:ext>
            </a:extLst>
          </p:cNvPr>
          <p:cNvSpPr txBox="1"/>
          <p:nvPr/>
        </p:nvSpPr>
        <p:spPr>
          <a:xfrm>
            <a:off x="304394" y="4763159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From any observers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806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 animBg="1"/>
      <p:bldP spid="31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C81161-E075-AA27-5507-69EA890F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a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945A0F-42DD-993A-A952-89F927C0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Different order observed impact user experience </a:t>
            </a:r>
          </a:p>
          <a:p>
            <a:pPr lvl="1"/>
            <a:r>
              <a:rPr kumimoji="1" lang="en-US" altLang="zh-CN" dirty="0"/>
              <a:t>E.g., If Alice post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first, it should be present earlier in the list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B1BCEB-0451-4145-7652-8F2BEA7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E1144727-5D4E-EFBE-CA54-019562E48227}"/>
              </a:ext>
            </a:extLst>
          </p:cNvPr>
          <p:cNvCxnSpPr>
            <a:cxnSpLocks/>
          </p:cNvCxnSpPr>
          <p:nvPr/>
        </p:nvCxnSpPr>
        <p:spPr>
          <a:xfrm>
            <a:off x="4377696" y="4935911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43B6BD48-FD63-76E8-37C8-90E826142983}"/>
              </a:ext>
            </a:extLst>
          </p:cNvPr>
          <p:cNvCxnSpPr>
            <a:cxnSpLocks/>
          </p:cNvCxnSpPr>
          <p:nvPr/>
        </p:nvCxnSpPr>
        <p:spPr>
          <a:xfrm flipV="1">
            <a:off x="4736287" y="4886653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DF4EF67F-225F-7FDC-8EF0-196F2EDC5A5C}"/>
              </a:ext>
            </a:extLst>
          </p:cNvPr>
          <p:cNvCxnSpPr/>
          <p:nvPr/>
        </p:nvCxnSpPr>
        <p:spPr>
          <a:xfrm>
            <a:off x="-175253" y="4359078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A10CE04C-7062-BCA2-27DA-29F877AAF019}"/>
              </a:ext>
            </a:extLst>
          </p:cNvPr>
          <p:cNvCxnSpPr/>
          <p:nvPr/>
        </p:nvCxnSpPr>
        <p:spPr>
          <a:xfrm>
            <a:off x="976875" y="3011317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F8A7451-4DA2-796E-6D11-75B8E2FBC252}"/>
              </a:ext>
            </a:extLst>
          </p:cNvPr>
          <p:cNvSpPr txBox="1"/>
          <p:nvPr/>
        </p:nvSpPr>
        <p:spPr>
          <a:xfrm>
            <a:off x="8055691" y="2826651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0" name="Can 10">
            <a:extLst>
              <a:ext uri="{FF2B5EF4-FFF2-40B4-BE49-F238E27FC236}">
                <a16:creationId xmlns:a16="http://schemas.microsoft.com/office/drawing/2014/main" id="{5CA67B64-4672-3325-DA2A-BE5DD0A9645D}"/>
              </a:ext>
            </a:extLst>
          </p:cNvPr>
          <p:cNvSpPr/>
          <p:nvPr/>
        </p:nvSpPr>
        <p:spPr>
          <a:xfrm>
            <a:off x="721875" y="3155333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B2E616CF-0105-7B5B-5C7B-324C8F315BDD}"/>
              </a:ext>
            </a:extLst>
          </p:cNvPr>
          <p:cNvSpPr/>
          <p:nvPr/>
        </p:nvSpPr>
        <p:spPr>
          <a:xfrm>
            <a:off x="721875" y="36593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56D9A73-45C7-51A0-7EFF-839892774A2B}"/>
              </a:ext>
            </a:extLst>
          </p:cNvPr>
          <p:cNvSpPr txBox="1"/>
          <p:nvPr/>
        </p:nvSpPr>
        <p:spPr>
          <a:xfrm>
            <a:off x="595491" y="405082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list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AD36016-20CF-CFC8-184B-CEC426689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83" y="2826651"/>
            <a:ext cx="409684" cy="40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8A8FDFC-507C-41CC-5976-1D6CFAE51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79" y="3920083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948E15F-7B9F-2A1A-75F9-BFD4D2269B4C}"/>
              </a:ext>
            </a:extLst>
          </p:cNvPr>
          <p:cNvCxnSpPr>
            <a:cxnSpLocks/>
          </p:cNvCxnSpPr>
          <p:nvPr/>
        </p:nvCxnSpPr>
        <p:spPr>
          <a:xfrm>
            <a:off x="3156346" y="321271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60F8C545-8DE7-F866-3436-E50D1C16EF04}"/>
              </a:ext>
            </a:extLst>
          </p:cNvPr>
          <p:cNvSpPr/>
          <p:nvPr/>
        </p:nvSpPr>
        <p:spPr>
          <a:xfrm>
            <a:off x="595491" y="3087821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BBA0339-30C5-7517-ABBC-7F78C1B3424D}"/>
              </a:ext>
            </a:extLst>
          </p:cNvPr>
          <p:cNvSpPr txBox="1"/>
          <p:nvPr/>
        </p:nvSpPr>
        <p:spPr>
          <a:xfrm>
            <a:off x="1358259" y="3461680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EC9E88AA-3702-48CB-BB1F-2DE55EFA7F41}"/>
              </a:ext>
            </a:extLst>
          </p:cNvPr>
          <p:cNvCxnSpPr>
            <a:stCxn id="17" idx="3"/>
          </p:cNvCxnSpPr>
          <p:nvPr/>
        </p:nvCxnSpPr>
        <p:spPr>
          <a:xfrm>
            <a:off x="2933030" y="3646346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007CCFC4-1288-DC26-E87C-75794C842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09" y="2280452"/>
            <a:ext cx="460403" cy="460403"/>
          </a:xfrm>
          <a:prstGeom prst="rect">
            <a:avLst/>
          </a:prstGeom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AC1494FB-42EC-CAB0-0C44-2B0642F2AEE8}"/>
              </a:ext>
            </a:extLst>
          </p:cNvPr>
          <p:cNvCxnSpPr>
            <a:cxnSpLocks/>
          </p:cNvCxnSpPr>
          <p:nvPr/>
        </p:nvCxnSpPr>
        <p:spPr>
          <a:xfrm>
            <a:off x="3628554" y="2764069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9342F41F-9847-B261-B740-D8D9B6355685}"/>
              </a:ext>
            </a:extLst>
          </p:cNvPr>
          <p:cNvCxnSpPr>
            <a:cxnSpLocks/>
          </p:cNvCxnSpPr>
          <p:nvPr/>
        </p:nvCxnSpPr>
        <p:spPr>
          <a:xfrm flipV="1">
            <a:off x="3468255" y="3727528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ED6D18C-D479-BDEA-5B05-3CCCBC7D8007}"/>
              </a:ext>
            </a:extLst>
          </p:cNvPr>
          <p:cNvCxnSpPr>
            <a:cxnSpLocks/>
          </p:cNvCxnSpPr>
          <p:nvPr/>
        </p:nvCxnSpPr>
        <p:spPr>
          <a:xfrm>
            <a:off x="4933907" y="3731205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37FBC850-8A41-A8DB-6B03-0EB37227C31C}"/>
              </a:ext>
            </a:extLst>
          </p:cNvPr>
          <p:cNvCxnSpPr>
            <a:cxnSpLocks/>
          </p:cNvCxnSpPr>
          <p:nvPr/>
        </p:nvCxnSpPr>
        <p:spPr>
          <a:xfrm flipV="1">
            <a:off x="5225894" y="2642500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C8121F7-470A-6EB9-BD1E-A37D2BE6245A}"/>
              </a:ext>
            </a:extLst>
          </p:cNvPr>
          <p:cNvCxnSpPr>
            <a:cxnSpLocks/>
          </p:cNvCxnSpPr>
          <p:nvPr/>
        </p:nvCxnSpPr>
        <p:spPr>
          <a:xfrm flipV="1">
            <a:off x="5761119" y="3143964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3CB0D8B4-5AE7-4C9D-995B-B21B0D42FD95}"/>
              </a:ext>
            </a:extLst>
          </p:cNvPr>
          <p:cNvSpPr txBox="1"/>
          <p:nvPr/>
        </p:nvSpPr>
        <p:spPr>
          <a:xfrm>
            <a:off x="5761119" y="3723337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26" name="下箭头 25">
            <a:extLst>
              <a:ext uri="{FF2B5EF4-FFF2-40B4-BE49-F238E27FC236}">
                <a16:creationId xmlns:a16="http://schemas.microsoft.com/office/drawing/2014/main" id="{6A176F32-86E7-0317-E1A0-8F71A2F34CE4}"/>
              </a:ext>
            </a:extLst>
          </p:cNvPr>
          <p:cNvSpPr/>
          <p:nvPr/>
        </p:nvSpPr>
        <p:spPr>
          <a:xfrm>
            <a:off x="4074080" y="4081636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249EAAF1-6416-CDCD-04BB-DDC719DE570B}"/>
              </a:ext>
            </a:extLst>
          </p:cNvPr>
          <p:cNvCxnSpPr/>
          <p:nvPr/>
        </p:nvCxnSpPr>
        <p:spPr>
          <a:xfrm>
            <a:off x="930527" y="4695244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B62375CD-F834-8BD9-DD21-B7009ADD0793}"/>
              </a:ext>
            </a:extLst>
          </p:cNvPr>
          <p:cNvSpPr txBox="1"/>
          <p:nvPr/>
        </p:nvSpPr>
        <p:spPr>
          <a:xfrm>
            <a:off x="8047239" y="446575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29" name="Can 10">
            <a:extLst>
              <a:ext uri="{FF2B5EF4-FFF2-40B4-BE49-F238E27FC236}">
                <a16:creationId xmlns:a16="http://schemas.microsoft.com/office/drawing/2014/main" id="{37F265EC-F17F-368A-D0D2-3C9643339715}"/>
              </a:ext>
            </a:extLst>
          </p:cNvPr>
          <p:cNvSpPr/>
          <p:nvPr/>
        </p:nvSpPr>
        <p:spPr>
          <a:xfrm>
            <a:off x="472819" y="5071075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AEF07D9D-0EAE-A30B-10E1-FF4733BE570F}"/>
              </a:ext>
            </a:extLst>
          </p:cNvPr>
          <p:cNvCxnSpPr/>
          <p:nvPr/>
        </p:nvCxnSpPr>
        <p:spPr>
          <a:xfrm>
            <a:off x="2933029" y="5345922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16D2A5B-A438-8774-FF21-EDF3B731AF69}"/>
              </a:ext>
            </a:extLst>
          </p:cNvPr>
          <p:cNvSpPr txBox="1"/>
          <p:nvPr/>
        </p:nvSpPr>
        <p:spPr>
          <a:xfrm>
            <a:off x="967597" y="5116633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list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C18937E-A0C6-04D2-8781-6206B9A2A910}"/>
              </a:ext>
            </a:extLst>
          </p:cNvPr>
          <p:cNvCxnSpPr>
            <a:cxnSpLocks/>
          </p:cNvCxnSpPr>
          <p:nvPr/>
        </p:nvCxnSpPr>
        <p:spPr>
          <a:xfrm>
            <a:off x="3328133" y="4935911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ECE0AA4-4CB7-36CD-4B05-85A85C75CC1F}"/>
              </a:ext>
            </a:extLst>
          </p:cNvPr>
          <p:cNvCxnSpPr>
            <a:cxnSpLocks/>
          </p:cNvCxnSpPr>
          <p:nvPr/>
        </p:nvCxnSpPr>
        <p:spPr>
          <a:xfrm flipV="1">
            <a:off x="3686724" y="4886653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3CC7DDCD-8F68-4BC4-B875-191B5851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71" y="4710062"/>
            <a:ext cx="409684" cy="40968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014AC972-39C4-257F-1F8A-856BCACE8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576" y="4721224"/>
            <a:ext cx="433290" cy="43329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202BDE5-BA52-8336-47FF-1AA7B6B80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75" y="4703146"/>
            <a:ext cx="418976" cy="418976"/>
          </a:xfrm>
          <a:prstGeom prst="rect">
            <a:avLst/>
          </a:prstGeom>
        </p:spPr>
      </p:pic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6386FA0-3EDD-DA05-AD87-9D5AC70829E8}"/>
              </a:ext>
            </a:extLst>
          </p:cNvPr>
          <p:cNvCxnSpPr>
            <a:cxnSpLocks/>
          </p:cNvCxnSpPr>
          <p:nvPr/>
        </p:nvCxnSpPr>
        <p:spPr>
          <a:xfrm>
            <a:off x="5561168" y="4960911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2B546FA9-5080-6EB6-307C-F284423D1FA4}"/>
              </a:ext>
            </a:extLst>
          </p:cNvPr>
          <p:cNvCxnSpPr>
            <a:cxnSpLocks/>
          </p:cNvCxnSpPr>
          <p:nvPr/>
        </p:nvCxnSpPr>
        <p:spPr>
          <a:xfrm flipV="1">
            <a:off x="5919759" y="4911653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BEBE92A8-366F-0423-7C06-AAFBE98E16FB}"/>
              </a:ext>
            </a:extLst>
          </p:cNvPr>
          <p:cNvSpPr txBox="1"/>
          <p:nvPr/>
        </p:nvSpPr>
        <p:spPr>
          <a:xfrm>
            <a:off x="2821935" y="3211957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Alice</a:t>
            </a:r>
            <a:r>
              <a:rPr kumimoji="1" lang="zh-CN" altLang="en-US" dirty="0"/>
              <a:t> 接龙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44453B7-37C1-1E21-0E75-F2924A7FA8A6}"/>
              </a:ext>
            </a:extLst>
          </p:cNvPr>
          <p:cNvSpPr txBox="1"/>
          <p:nvPr/>
        </p:nvSpPr>
        <p:spPr>
          <a:xfrm>
            <a:off x="3686724" y="2635848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Bob</a:t>
            </a:r>
            <a:r>
              <a:rPr kumimoji="1" lang="zh-CN" altLang="en-US" dirty="0"/>
              <a:t> 接龙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8E7BE54-005A-6E49-2E93-D9D69A5E6FBB}"/>
              </a:ext>
            </a:extLst>
          </p:cNvPr>
          <p:cNvSpPr txBox="1"/>
          <p:nvPr/>
        </p:nvSpPr>
        <p:spPr>
          <a:xfrm>
            <a:off x="304394" y="4763159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From any observers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810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2593A-20B7-4577-8402-E5DD061B2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Strong consistency: Ordered by the issue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5A244D-2A13-6869-1635-BCEE3BF44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52128"/>
          </a:xfrm>
        </p:spPr>
        <p:txBody>
          <a:bodyPr/>
          <a:lstStyle/>
          <a:p>
            <a:r>
              <a:rPr kumimoji="1" lang="en-US" altLang="zh-CN" dirty="0"/>
              <a:t>i.e., the order of operations is ordered by the issue time of the operation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5948F-4AC7-B8E1-7996-6CD8717FD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9F3F8B4-A8B4-9E55-FCC7-3E0EF28C5DC0}"/>
              </a:ext>
            </a:extLst>
          </p:cNvPr>
          <p:cNvSpPr txBox="1"/>
          <p:nvPr/>
        </p:nvSpPr>
        <p:spPr>
          <a:xfrm>
            <a:off x="641143" y="407234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Desirable: </a:t>
            </a: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45DA142-42AC-F22D-D08F-DD6DA600C842}"/>
              </a:ext>
            </a:extLst>
          </p:cNvPr>
          <p:cNvSpPr txBox="1"/>
          <p:nvPr/>
        </p:nvSpPr>
        <p:spPr>
          <a:xfrm>
            <a:off x="2714146" y="4070625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45C64D6-DF62-1C06-0810-8719F34CCB79}"/>
              </a:ext>
            </a:extLst>
          </p:cNvPr>
          <p:cNvSpPr txBox="1"/>
          <p:nvPr/>
        </p:nvSpPr>
        <p:spPr>
          <a:xfrm>
            <a:off x="3557646" y="4070625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5BDEEF-8C01-D9BA-8BF2-7FF562163CD6}"/>
              </a:ext>
            </a:extLst>
          </p:cNvPr>
          <p:cNvSpPr txBox="1"/>
          <p:nvPr/>
        </p:nvSpPr>
        <p:spPr>
          <a:xfrm>
            <a:off x="4427984" y="4070625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pic>
        <p:nvPicPr>
          <p:cNvPr id="9" name="Picture 2" descr="ARCHANA SANKAR - JK Placements">
            <a:extLst>
              <a:ext uri="{FF2B5EF4-FFF2-40B4-BE49-F238E27FC236}">
                <a16:creationId xmlns:a16="http://schemas.microsoft.com/office/drawing/2014/main" id="{7588D661-636F-2B2A-A2E5-F345A4BD1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3" y="186965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C6522F3-922D-2EED-C99A-6F402A2F5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597" y="1948603"/>
            <a:ext cx="576064" cy="576064"/>
          </a:xfrm>
          <a:prstGeom prst="rect">
            <a:avLst/>
          </a:prstGeom>
        </p:spPr>
      </p:pic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7773A5A3-A8E1-6A83-271F-C14FF848278C}"/>
              </a:ext>
            </a:extLst>
          </p:cNvPr>
          <p:cNvCxnSpPr>
            <a:cxnSpLocks/>
          </p:cNvCxnSpPr>
          <p:nvPr/>
        </p:nvCxnSpPr>
        <p:spPr>
          <a:xfrm>
            <a:off x="1912597" y="210699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833E0DC-4548-8659-C026-FA7B66FCC7DD}"/>
              </a:ext>
            </a:extLst>
          </p:cNvPr>
          <p:cNvSpPr txBox="1"/>
          <p:nvPr/>
        </p:nvSpPr>
        <p:spPr>
          <a:xfrm>
            <a:off x="2078143" y="2251452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2DCC4C1-ED49-1EB8-D3DF-D35C1B1AFCAC}"/>
              </a:ext>
            </a:extLst>
          </p:cNvPr>
          <p:cNvCxnSpPr/>
          <p:nvPr/>
        </p:nvCxnSpPr>
        <p:spPr>
          <a:xfrm>
            <a:off x="2267744" y="1925110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4D9EC33-673E-BD0A-53C5-C3727A65C42B}"/>
              </a:ext>
            </a:extLst>
          </p:cNvPr>
          <p:cNvSpPr txBox="1"/>
          <p:nvPr/>
        </p:nvSpPr>
        <p:spPr>
          <a:xfrm>
            <a:off x="3847519" y="2276645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C4E561E-7346-EC21-CB67-B415365AC8EE}"/>
              </a:ext>
            </a:extLst>
          </p:cNvPr>
          <p:cNvCxnSpPr/>
          <p:nvPr/>
        </p:nvCxnSpPr>
        <p:spPr>
          <a:xfrm>
            <a:off x="4037120" y="1950303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D538A18F-8FF7-814D-A39E-DE43FAC4C2B6}"/>
              </a:ext>
            </a:extLst>
          </p:cNvPr>
          <p:cNvSpPr txBox="1"/>
          <p:nvPr/>
        </p:nvSpPr>
        <p:spPr>
          <a:xfrm>
            <a:off x="614294" y="24821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38B169A-F324-7ED0-21FF-25D686FA6CF1}"/>
              </a:ext>
            </a:extLst>
          </p:cNvPr>
          <p:cNvSpPr/>
          <p:nvPr/>
        </p:nvSpPr>
        <p:spPr>
          <a:xfrm>
            <a:off x="2141277" y="2049684"/>
            <a:ext cx="288021" cy="186952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722227-6A1A-1DA1-E7F4-26CBE59DCE7D}"/>
              </a:ext>
            </a:extLst>
          </p:cNvPr>
          <p:cNvSpPr txBox="1"/>
          <p:nvPr/>
        </p:nvSpPr>
        <p:spPr>
          <a:xfrm>
            <a:off x="2575029" y="1561549"/>
            <a:ext cx="504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Issue time</a:t>
            </a:r>
            <a:r>
              <a:rPr kumimoji="1" lang="en-US" altLang="zh-CN" dirty="0"/>
              <a:t>, i.e., when the user press the button</a:t>
            </a:r>
            <a:endParaRPr kumimoji="1" lang="zh-CN" altLang="en-US" dirty="0"/>
          </a:p>
        </p:txBody>
      </p: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CDB23608-9546-F2B0-1971-6793949A6C9A}"/>
              </a:ext>
            </a:extLst>
          </p:cNvPr>
          <p:cNvSpPr/>
          <p:nvPr/>
        </p:nvSpPr>
        <p:spPr>
          <a:xfrm flipV="1">
            <a:off x="1930011" y="1763091"/>
            <a:ext cx="686393" cy="402593"/>
          </a:xfrm>
          <a:custGeom>
            <a:avLst/>
            <a:gdLst>
              <a:gd name="connsiteX0" fmla="*/ 187546 w 290674"/>
              <a:gd name="connsiteY0" fmla="*/ 0 h 825023"/>
              <a:gd name="connsiteX1" fmla="*/ 1916 w 290674"/>
              <a:gd name="connsiteY1" fmla="*/ 446887 h 825023"/>
              <a:gd name="connsiteX2" fmla="*/ 290674 w 290674"/>
              <a:gd name="connsiteY2" fmla="*/ 825023 h 82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674" h="825023">
                <a:moveTo>
                  <a:pt x="187546" y="0"/>
                </a:moveTo>
                <a:cubicBezTo>
                  <a:pt x="86137" y="154691"/>
                  <a:pt x="-15272" y="309383"/>
                  <a:pt x="1916" y="446887"/>
                </a:cubicBezTo>
                <a:cubicBezTo>
                  <a:pt x="19104" y="584391"/>
                  <a:pt x="154889" y="704707"/>
                  <a:pt x="290674" y="82502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4EFDADF6-06F1-5079-124B-2A5DCF44A410}"/>
              </a:ext>
            </a:extLst>
          </p:cNvPr>
          <p:cNvSpPr/>
          <p:nvPr/>
        </p:nvSpPr>
        <p:spPr>
          <a:xfrm>
            <a:off x="979183" y="4673278"/>
            <a:ext cx="7571183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The ordered by the issue time is called </a:t>
            </a:r>
            <a:r>
              <a:rPr lang="en-US" altLang="zh-CN" sz="2400" b="1" u="sng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strict consistency </a:t>
            </a:r>
            <a:endParaRPr lang="zh-CN" altLang="en-US" sz="2000" u="sng" dirty="0">
              <a:latin typeface="Candara" pitchFamily="34" charset="0"/>
            </a:endParaRPr>
          </a:p>
        </p:txBody>
      </p:sp>
      <p:pic>
        <p:nvPicPr>
          <p:cNvPr id="25" name="Picture 2" descr="ARCHANA SANKAR - JK Placements">
            <a:extLst>
              <a:ext uri="{FF2B5EF4-FFF2-40B4-BE49-F238E27FC236}">
                <a16:creationId xmlns:a16="http://schemas.microsoft.com/office/drawing/2014/main" id="{1418FE2B-CD5D-92D8-0FD4-321E6E8E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26" y="285750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D966C65-9519-EAC1-9967-B0C533C19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600" y="2936447"/>
            <a:ext cx="576064" cy="576064"/>
          </a:xfrm>
          <a:prstGeom prst="rect">
            <a:avLst/>
          </a:prstGeom>
        </p:spPr>
      </p:pic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34A12BC6-8128-5DE9-96B6-977AB5E2C64E}"/>
              </a:ext>
            </a:extLst>
          </p:cNvPr>
          <p:cNvCxnSpPr>
            <a:cxnSpLocks/>
          </p:cNvCxnSpPr>
          <p:nvPr/>
        </p:nvCxnSpPr>
        <p:spPr>
          <a:xfrm>
            <a:off x="1881600" y="3094838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9B6EA664-678C-F378-64C9-0239F16DD798}"/>
              </a:ext>
            </a:extLst>
          </p:cNvPr>
          <p:cNvSpPr txBox="1"/>
          <p:nvPr/>
        </p:nvSpPr>
        <p:spPr>
          <a:xfrm>
            <a:off x="2517442" y="3239296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75F8BE8-E9E2-AA10-3CCA-41B9CC6363A0}"/>
              </a:ext>
            </a:extLst>
          </p:cNvPr>
          <p:cNvCxnSpPr/>
          <p:nvPr/>
        </p:nvCxnSpPr>
        <p:spPr>
          <a:xfrm>
            <a:off x="2707043" y="2912954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17BC9FE-837A-3B88-087A-8A2266563EEA}"/>
              </a:ext>
            </a:extLst>
          </p:cNvPr>
          <p:cNvSpPr txBox="1"/>
          <p:nvPr/>
        </p:nvSpPr>
        <p:spPr>
          <a:xfrm>
            <a:off x="583297" y="346996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812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 animBg="1"/>
      <p:bldP spid="8" grpId="0" animBg="1"/>
      <p:bldP spid="17" grpId="0" animBg="1"/>
      <p:bldP spid="18" grpId="0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7C24F0-B80D-262A-0A79-F6CECF3E3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Strict consistency: strong but not practical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4D6650-5776-637B-C879-DC9A8E2BF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9712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What is the order maintained by our centralized design? </a:t>
            </a:r>
          </a:p>
          <a:p>
            <a:pPr lvl="1"/>
            <a:r>
              <a:rPr kumimoji="1" lang="en-US" altLang="zh-CN" dirty="0"/>
              <a:t>The order is determined at the server-side, which has no meaning on the application-side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A7A714-B225-E60F-DBC2-A1D49336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5BDECA-2601-D70E-321D-A65113554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0A08492-0915-0D66-F09F-9D70CEE51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0B8B4BB-CB2F-15A6-0DA3-E470C3F7B149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D4D552A-7830-08ED-829C-83E8167ABCDE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6DDD5903-BAED-84A7-0831-ECAEC3C4A0D5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3776F16D-F823-B5F7-91A7-965D35189297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3F1E213-B9D1-E252-533E-CA77D1C8C1BB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A4FA798-E26B-A9CF-4945-2A80B97A4C99}"/>
              </a:ext>
            </a:extLst>
          </p:cNvPr>
          <p:cNvSpPr txBox="1"/>
          <p:nvPr/>
        </p:nvSpPr>
        <p:spPr>
          <a:xfrm>
            <a:off x="2051720" y="377974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[A,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9C99583-8B92-A33B-CF8E-E4C3A391711D}"/>
              </a:ext>
            </a:extLst>
          </p:cNvPr>
          <p:cNvSpPr txBox="1"/>
          <p:nvPr/>
        </p:nvSpPr>
        <p:spPr>
          <a:xfrm>
            <a:off x="1869919" y="2346190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3C8A66A1-4030-B073-8B19-E20121822D0E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9C0B7781-D21F-E80D-0E9D-468F138BBD04}"/>
              </a:ext>
            </a:extLst>
          </p:cNvPr>
          <p:cNvCxnSpPr>
            <a:cxnSpLocks/>
          </p:cNvCxnSpPr>
          <p:nvPr/>
        </p:nvCxnSpPr>
        <p:spPr>
          <a:xfrm flipV="1">
            <a:off x="3610760" y="2744567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8200E800-0A30-EDDE-B256-3BF82D862C1A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A, B]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A30F122-D71E-E9A9-D10C-945C1054A7C6}"/>
              </a:ext>
            </a:extLst>
          </p:cNvPr>
          <p:cNvSpPr/>
          <p:nvPr/>
        </p:nvSpPr>
        <p:spPr>
          <a:xfrm>
            <a:off x="1928855" y="3389375"/>
            <a:ext cx="2859169" cy="32198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DAC7568-7DB8-CCF1-00C5-7B07EC885C86}"/>
              </a:ext>
            </a:extLst>
          </p:cNvPr>
          <p:cNvCxnSpPr>
            <a:cxnSpLocks/>
          </p:cNvCxnSpPr>
          <p:nvPr/>
        </p:nvCxnSpPr>
        <p:spPr>
          <a:xfrm flipV="1">
            <a:off x="2646755" y="3550366"/>
            <a:ext cx="197053" cy="144296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8466418F-5924-FDD5-D933-EC91696FDA9E}"/>
              </a:ext>
            </a:extLst>
          </p:cNvPr>
          <p:cNvSpPr txBox="1"/>
          <p:nvPr/>
        </p:nvSpPr>
        <p:spPr>
          <a:xfrm>
            <a:off x="2646755" y="5110543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6008D4B-3E78-CDEA-1346-1DC8B80B098F}"/>
              </a:ext>
            </a:extLst>
          </p:cNvPr>
          <p:cNvSpPr txBox="1"/>
          <p:nvPr/>
        </p:nvSpPr>
        <p:spPr>
          <a:xfrm>
            <a:off x="3631219" y="23613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0FAE2BC-CD39-0554-016F-F6ADAC457196}"/>
              </a:ext>
            </a:extLst>
          </p:cNvPr>
          <p:cNvCxnSpPr>
            <a:cxnSpLocks/>
          </p:cNvCxnSpPr>
          <p:nvPr/>
        </p:nvCxnSpPr>
        <p:spPr>
          <a:xfrm>
            <a:off x="4572000" y="3592719"/>
            <a:ext cx="369245" cy="140061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A442D48-3452-A0FE-D622-DD21899B9085}"/>
              </a:ext>
            </a:extLst>
          </p:cNvPr>
          <p:cNvSpPr txBox="1"/>
          <p:nvPr/>
        </p:nvSpPr>
        <p:spPr>
          <a:xfrm>
            <a:off x="4638176" y="5110543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20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4D048-55B1-1E6C-6513-41F3FCB68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E613C0-D512-8275-1800-DE53A08E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Order guaranteed by a centralized design: completion-to-issue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AD9500-645B-F884-5393-731AE4CF8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operation </a:t>
            </a:r>
            <a:r>
              <a:rPr kumimoji="1" lang="en-US" altLang="zh-CN" dirty="0">
                <a:highlight>
                  <a:srgbClr val="FFFF00"/>
                </a:highlight>
              </a:rPr>
              <a:t>a’s</a:t>
            </a:r>
            <a:r>
              <a:rPr kumimoji="1" lang="en-US" altLang="zh-CN" dirty="0"/>
              <a:t> completion time notified by the client is before the issue time of </a:t>
            </a:r>
            <a:r>
              <a:rPr kumimoji="1" lang="en-US" altLang="zh-CN" dirty="0">
                <a:highlight>
                  <a:srgbClr val="FFFF00"/>
                </a:highlight>
              </a:rPr>
              <a:t>b</a:t>
            </a:r>
            <a:r>
              <a:rPr kumimoji="1" lang="en-US" altLang="zh-CN" dirty="0"/>
              <a:t>, then b must be observed executed later than a</a:t>
            </a:r>
          </a:p>
          <a:p>
            <a:pPr lvl="1"/>
            <a:r>
              <a:rPr kumimoji="1" lang="en-US" altLang="zh-CN" dirty="0"/>
              <a:t>In this example, post(C) must be ordered after post (B)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B16B8E-72E8-30C0-C624-5E75812B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935F6356-6733-F6AE-A579-1666B5734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2FA099F-166D-F3B2-1180-4812382C8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6FB84242-12E0-C74A-2597-F1A15C324A94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43D29CCF-E070-AB8C-937C-9DE7FEA22404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n 37">
            <a:extLst>
              <a:ext uri="{FF2B5EF4-FFF2-40B4-BE49-F238E27FC236}">
                <a16:creationId xmlns:a16="http://schemas.microsoft.com/office/drawing/2014/main" id="{7AE0ED65-086A-4435-C90D-5140478A5422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38BDEF84-9A51-C6B7-DC16-45FA2C0CE8CF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FDAD8376-583C-9CCC-92D6-A94A9BB03F09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0E22157-870B-47A1-CE18-1E2556072F85}"/>
              </a:ext>
            </a:extLst>
          </p:cNvPr>
          <p:cNvSpPr txBox="1"/>
          <p:nvPr/>
        </p:nvSpPr>
        <p:spPr>
          <a:xfrm>
            <a:off x="2051720" y="377974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[A, ]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A1A3FF2-EB6F-2F32-E9FF-21BB9BAD2683}"/>
              </a:ext>
            </a:extLst>
          </p:cNvPr>
          <p:cNvSpPr txBox="1"/>
          <p:nvPr/>
        </p:nvSpPr>
        <p:spPr>
          <a:xfrm>
            <a:off x="1869919" y="2346190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867009C-0A8C-924B-6C8A-604CABCBC48A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A29ACF72-E5F4-E30D-700D-BCCAAA56D50F}"/>
              </a:ext>
            </a:extLst>
          </p:cNvPr>
          <p:cNvCxnSpPr>
            <a:cxnSpLocks/>
          </p:cNvCxnSpPr>
          <p:nvPr/>
        </p:nvCxnSpPr>
        <p:spPr>
          <a:xfrm flipV="1">
            <a:off x="3610760" y="2744567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A581972-5878-8F36-D4EE-F64E18521389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A, B]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9E540C-4D24-1E04-193E-676AED42C396}"/>
              </a:ext>
            </a:extLst>
          </p:cNvPr>
          <p:cNvSpPr/>
          <p:nvPr/>
        </p:nvSpPr>
        <p:spPr>
          <a:xfrm>
            <a:off x="1928855" y="3389375"/>
            <a:ext cx="2859169" cy="32198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A2CB0F23-94CA-7512-FE3D-73BA6D341F6A}"/>
              </a:ext>
            </a:extLst>
          </p:cNvPr>
          <p:cNvCxnSpPr>
            <a:cxnSpLocks/>
          </p:cNvCxnSpPr>
          <p:nvPr/>
        </p:nvCxnSpPr>
        <p:spPr>
          <a:xfrm flipV="1">
            <a:off x="2646755" y="3550366"/>
            <a:ext cx="197053" cy="144296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189C7DB-507D-D0A2-DA3A-31090EB8C5D4}"/>
              </a:ext>
            </a:extLst>
          </p:cNvPr>
          <p:cNvSpPr txBox="1"/>
          <p:nvPr/>
        </p:nvSpPr>
        <p:spPr>
          <a:xfrm>
            <a:off x="2646755" y="5110543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1EAEAF5-36FC-8BDB-2FF9-E31C7DE8D170}"/>
              </a:ext>
            </a:extLst>
          </p:cNvPr>
          <p:cNvSpPr txBox="1"/>
          <p:nvPr/>
        </p:nvSpPr>
        <p:spPr>
          <a:xfrm>
            <a:off x="3631219" y="23613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88A639B8-4E0D-A27B-38E3-091A4BCFBD42}"/>
              </a:ext>
            </a:extLst>
          </p:cNvPr>
          <p:cNvCxnSpPr>
            <a:cxnSpLocks/>
          </p:cNvCxnSpPr>
          <p:nvPr/>
        </p:nvCxnSpPr>
        <p:spPr>
          <a:xfrm>
            <a:off x="4572000" y="3592719"/>
            <a:ext cx="369245" cy="140061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3240CF22-D633-E31B-B423-269B6E6E3D9C}"/>
              </a:ext>
            </a:extLst>
          </p:cNvPr>
          <p:cNvSpPr txBox="1"/>
          <p:nvPr/>
        </p:nvSpPr>
        <p:spPr>
          <a:xfrm>
            <a:off x="4638176" y="5110543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42CCF5-BB1E-4794-94EB-F938C81F8DA3}"/>
              </a:ext>
            </a:extLst>
          </p:cNvPr>
          <p:cNvSpPr txBox="1"/>
          <p:nvPr/>
        </p:nvSpPr>
        <p:spPr>
          <a:xfrm>
            <a:off x="5653447" y="2317023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(C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DF7B97D-29F2-6C5D-8B70-70103A486321}"/>
              </a:ext>
            </a:extLst>
          </p:cNvPr>
          <p:cNvCxnSpPr/>
          <p:nvPr/>
        </p:nvCxnSpPr>
        <p:spPr>
          <a:xfrm>
            <a:off x="5712383" y="2684317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6CF7FA2D-8E02-4A34-AAF7-0030D9F30CC8}"/>
              </a:ext>
            </a:extLst>
          </p:cNvPr>
          <p:cNvCxnSpPr>
            <a:cxnSpLocks/>
          </p:cNvCxnSpPr>
          <p:nvPr/>
        </p:nvCxnSpPr>
        <p:spPr>
          <a:xfrm flipV="1">
            <a:off x="7270683" y="2735133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CE5AA5A7-4666-4D45-DFBC-F4A9EF991561}"/>
              </a:ext>
            </a:extLst>
          </p:cNvPr>
          <p:cNvSpPr txBox="1"/>
          <p:nvPr/>
        </p:nvSpPr>
        <p:spPr>
          <a:xfrm>
            <a:off x="7291142" y="2351868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(C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60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B5F78-5594-7988-FE2E-7A0B5565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318EE-FFE4-D66C-A40B-B8E8BF61D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Client cannot infer the execution order of concurrent operations, but it can infer others </a:t>
            </a:r>
          </a:p>
          <a:p>
            <a:pPr lvl="1"/>
            <a:r>
              <a:rPr kumimoji="1" lang="en-US" altLang="zh-CN" dirty="0"/>
              <a:t>Sufficient for most use cases. For example, if Alice has completed first in </a:t>
            </a:r>
            <a:r>
              <a:rPr kumimoji="1" lang="zh-CN" altLang="en-US" dirty="0"/>
              <a:t>接龙，</a:t>
            </a:r>
            <a:r>
              <a:rPr kumimoji="1" lang="en-US" altLang="zh-CN" dirty="0"/>
              <a:t>she must be always be the first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5A8B70-1D1D-86D1-1ED2-F4390EE6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CA49A5-914E-6B27-369D-D8663BD74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411" y="2733184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DE1FA7-E1F0-07F1-3A8F-DE9FA3908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411" y="4906496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1AD2F68A-9224-BA87-3AD9-F2666D8648CE}"/>
              </a:ext>
            </a:extLst>
          </p:cNvPr>
          <p:cNvCxnSpPr>
            <a:cxnSpLocks/>
          </p:cNvCxnSpPr>
          <p:nvPr/>
        </p:nvCxnSpPr>
        <p:spPr>
          <a:xfrm>
            <a:off x="1868475" y="3021216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8C0C3142-4CFC-9A04-271E-9F197AE05EE1}"/>
              </a:ext>
            </a:extLst>
          </p:cNvPr>
          <p:cNvCxnSpPr>
            <a:cxnSpLocks/>
          </p:cNvCxnSpPr>
          <p:nvPr/>
        </p:nvCxnSpPr>
        <p:spPr>
          <a:xfrm>
            <a:off x="1868475" y="52969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34B713AF-2CA3-CB54-3B44-093211D8BBB3}"/>
              </a:ext>
            </a:extLst>
          </p:cNvPr>
          <p:cNvSpPr/>
          <p:nvPr/>
        </p:nvSpPr>
        <p:spPr>
          <a:xfrm>
            <a:off x="757562" y="3666754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8D89E4D-DF88-ABE5-C976-6D0781F278AA}"/>
              </a:ext>
            </a:extLst>
          </p:cNvPr>
          <p:cNvCxnSpPr>
            <a:cxnSpLocks/>
          </p:cNvCxnSpPr>
          <p:nvPr/>
        </p:nvCxnSpPr>
        <p:spPr>
          <a:xfrm>
            <a:off x="1324421" y="387348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85F07-1D14-7623-93F3-18417B2382AC}"/>
              </a:ext>
            </a:extLst>
          </p:cNvPr>
          <p:cNvSpPr txBox="1"/>
          <p:nvPr/>
        </p:nvSpPr>
        <p:spPr>
          <a:xfrm>
            <a:off x="455756" y="4114565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EF51DE7-973C-5505-537D-AD9F0F07411F}"/>
              </a:ext>
            </a:extLst>
          </p:cNvPr>
          <p:cNvSpPr txBox="1"/>
          <p:nvPr/>
        </p:nvSpPr>
        <p:spPr>
          <a:xfrm>
            <a:off x="2050276" y="408747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[A,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695BB7F-6C3D-A3B1-D589-CC2F6278B2F1}"/>
              </a:ext>
            </a:extLst>
          </p:cNvPr>
          <p:cNvSpPr txBox="1"/>
          <p:nvPr/>
        </p:nvSpPr>
        <p:spPr>
          <a:xfrm>
            <a:off x="1868475" y="2653922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Post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(A</a:t>
            </a:r>
            <a:r>
              <a:rPr kumimoji="1" lang="zh-CN" altLang="en-US" sz="1600" dirty="0"/>
              <a:t>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85951D67-D90E-F129-5147-B652DC11EDA2}"/>
              </a:ext>
            </a:extLst>
          </p:cNvPr>
          <p:cNvCxnSpPr/>
          <p:nvPr/>
        </p:nvCxnSpPr>
        <p:spPr>
          <a:xfrm>
            <a:off x="1927411" y="3021216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B3E2B827-FC6E-4115-32B4-F0787A2A5229}"/>
              </a:ext>
            </a:extLst>
          </p:cNvPr>
          <p:cNvCxnSpPr>
            <a:cxnSpLocks/>
          </p:cNvCxnSpPr>
          <p:nvPr/>
        </p:nvCxnSpPr>
        <p:spPr>
          <a:xfrm flipV="1">
            <a:off x="3609316" y="3052299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3F8660F-11DA-98E4-5B83-A8AEFA1D8269}"/>
              </a:ext>
            </a:extLst>
          </p:cNvPr>
          <p:cNvSpPr txBox="1"/>
          <p:nvPr/>
        </p:nvSpPr>
        <p:spPr>
          <a:xfrm>
            <a:off x="3129165" y="4087478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A, B]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1D89E15-3A29-3991-9C2C-3D04DB9D4184}"/>
              </a:ext>
            </a:extLst>
          </p:cNvPr>
          <p:cNvSpPr/>
          <p:nvPr/>
        </p:nvSpPr>
        <p:spPr>
          <a:xfrm>
            <a:off x="1927411" y="3697107"/>
            <a:ext cx="2859169" cy="32198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1666F68-6813-FE5B-7F36-51FFFF46432D}"/>
              </a:ext>
            </a:extLst>
          </p:cNvPr>
          <p:cNvCxnSpPr>
            <a:cxnSpLocks/>
          </p:cNvCxnSpPr>
          <p:nvPr/>
        </p:nvCxnSpPr>
        <p:spPr>
          <a:xfrm flipV="1">
            <a:off x="2645311" y="3858098"/>
            <a:ext cx="197053" cy="144296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D2889906-3AF5-08CF-28B3-10F42819B183}"/>
              </a:ext>
            </a:extLst>
          </p:cNvPr>
          <p:cNvSpPr txBox="1"/>
          <p:nvPr/>
        </p:nvSpPr>
        <p:spPr>
          <a:xfrm>
            <a:off x="2645311" y="5418275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Post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(B</a:t>
            </a:r>
            <a:r>
              <a:rPr kumimoji="1" lang="zh-CN" altLang="en-US" sz="1600" dirty="0"/>
              <a:t>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340F764-05F2-E45B-1600-715FCC0191D2}"/>
              </a:ext>
            </a:extLst>
          </p:cNvPr>
          <p:cNvSpPr txBox="1"/>
          <p:nvPr/>
        </p:nvSpPr>
        <p:spPr>
          <a:xfrm>
            <a:off x="3629775" y="2669034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Post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(A</a:t>
            </a:r>
            <a:r>
              <a:rPr kumimoji="1" lang="zh-CN" altLang="en-US" sz="1600" dirty="0"/>
              <a:t>）</a:t>
            </a:r>
            <a:r>
              <a:rPr kumimoji="1" lang="en-US" altLang="zh-CN" sz="1600" dirty="0"/>
              <a:t>done</a:t>
            </a:r>
            <a:endParaRPr kumimoji="1" lang="zh-CN" altLang="en-US" sz="1600" dirty="0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1D64307-550B-9148-9F39-CD9A1B486A84}"/>
              </a:ext>
            </a:extLst>
          </p:cNvPr>
          <p:cNvCxnSpPr>
            <a:cxnSpLocks/>
          </p:cNvCxnSpPr>
          <p:nvPr/>
        </p:nvCxnSpPr>
        <p:spPr>
          <a:xfrm>
            <a:off x="4570556" y="3900451"/>
            <a:ext cx="369245" cy="140061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4EC0C0D3-5EA1-ACC8-2D93-0D8B187BAD45}"/>
              </a:ext>
            </a:extLst>
          </p:cNvPr>
          <p:cNvSpPr txBox="1"/>
          <p:nvPr/>
        </p:nvSpPr>
        <p:spPr>
          <a:xfrm>
            <a:off x="4636732" y="5418275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Post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(B</a:t>
            </a:r>
            <a:r>
              <a:rPr kumimoji="1" lang="zh-CN" altLang="en-US" sz="1600" dirty="0"/>
              <a:t>）</a:t>
            </a:r>
            <a:r>
              <a:rPr kumimoji="1" lang="en-US" altLang="zh-CN" sz="1600" dirty="0"/>
              <a:t>done</a:t>
            </a:r>
            <a:endParaRPr kumimoji="1" lang="zh-CN" altLang="en-US" sz="16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941393F-38D2-4FB5-178B-07874A26D067}"/>
              </a:ext>
            </a:extLst>
          </p:cNvPr>
          <p:cNvSpPr txBox="1"/>
          <p:nvPr/>
        </p:nvSpPr>
        <p:spPr>
          <a:xfrm>
            <a:off x="5652003" y="2624755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Post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(C</a:t>
            </a:r>
            <a:r>
              <a:rPr kumimoji="1" lang="zh-CN" altLang="en-US" sz="1600" dirty="0"/>
              <a:t>）</a:t>
            </a: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092E9BD-A77B-1B24-33D6-69468759F602}"/>
              </a:ext>
            </a:extLst>
          </p:cNvPr>
          <p:cNvCxnSpPr/>
          <p:nvPr/>
        </p:nvCxnSpPr>
        <p:spPr>
          <a:xfrm>
            <a:off x="5710939" y="2992049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778F291-5F11-F359-7BC2-3652C5FE4FAF}"/>
              </a:ext>
            </a:extLst>
          </p:cNvPr>
          <p:cNvCxnSpPr>
            <a:cxnSpLocks/>
          </p:cNvCxnSpPr>
          <p:nvPr/>
        </p:nvCxnSpPr>
        <p:spPr>
          <a:xfrm flipV="1">
            <a:off x="7269239" y="3042865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2A5DDC28-8AE5-05A2-7B5F-CF42141DEBDA}"/>
              </a:ext>
            </a:extLst>
          </p:cNvPr>
          <p:cNvSpPr txBox="1"/>
          <p:nvPr/>
        </p:nvSpPr>
        <p:spPr>
          <a:xfrm>
            <a:off x="7289698" y="2659600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Post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(C</a:t>
            </a:r>
            <a:r>
              <a:rPr kumimoji="1" lang="zh-CN" altLang="en-US" sz="1600" dirty="0"/>
              <a:t>）</a:t>
            </a:r>
            <a:r>
              <a:rPr kumimoji="1" lang="en-US" altLang="zh-CN" sz="1600" dirty="0"/>
              <a:t>done</a:t>
            </a:r>
            <a:endParaRPr kumimoji="1" lang="zh-CN" altLang="en-US" sz="16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0ECAAB1-C449-F627-3B7B-68953DA4345B}"/>
              </a:ext>
            </a:extLst>
          </p:cNvPr>
          <p:cNvSpPr txBox="1"/>
          <p:nvPr/>
        </p:nvSpPr>
        <p:spPr>
          <a:xfrm>
            <a:off x="3629372" y="3396481"/>
            <a:ext cx="2271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Concurrent operations 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9965CBFB-9C0B-E63A-5A0C-22666E436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522" y="4221587"/>
            <a:ext cx="2632832" cy="126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34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08BFF-CC61-4F4A-E759-BAE1F81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Strong consistency model: what is the order provided?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0B98E4-71BA-1530-C5DE-677ABA363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Global issuing order (strict consistency) </a:t>
            </a:r>
          </a:p>
          <a:p>
            <a:r>
              <a:rPr kumimoji="1" lang="en-US" altLang="zh-CN" dirty="0"/>
              <a:t>#2. Global "completion-to-issuing" order (linearizability)</a:t>
            </a:r>
          </a:p>
          <a:p>
            <a:pPr lvl="1"/>
            <a:r>
              <a:rPr kumimoji="1" lang="en-US" altLang="zh-CN" dirty="0"/>
              <a:t>Given by our centralized approach </a:t>
            </a:r>
          </a:p>
          <a:p>
            <a:r>
              <a:rPr kumimoji="1" lang="en-US" altLang="zh-CN" dirty="0"/>
              <a:t>Why linearizability is important? </a:t>
            </a:r>
          </a:p>
          <a:p>
            <a:pPr lvl="1"/>
            <a:r>
              <a:rPr kumimoji="1" lang="en-US" altLang="zh-CN" dirty="0"/>
              <a:t>It can be implemented in a distributed setup! </a:t>
            </a:r>
          </a:p>
          <a:p>
            <a:pPr lvl="1"/>
            <a:r>
              <a:rPr kumimoji="1" lang="en-US" altLang="zh-CN" dirty="0"/>
              <a:t>The strongest consistency model practically implemented in a distributed setup</a:t>
            </a:r>
          </a:p>
          <a:p>
            <a:pPr lvl="1"/>
            <a:r>
              <a:rPr kumimoji="1" lang="en-US" altLang="zh-CN" dirty="0"/>
              <a:t>Strict consistency cannot be practically implemented especially in a distributed setting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1B90B7-AE0A-8CE8-5EE3-CC30D040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1931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A44D47-EC4E-08EF-9A5B-A544540C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linearizability in replicated data storage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BB67A-8FE6-3374-534F-95B7D9CA7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7FBFABE-E078-66A4-59D2-99C5F879EA17}"/>
              </a:ext>
            </a:extLst>
          </p:cNvPr>
          <p:cNvCxnSpPr>
            <a:cxnSpLocks/>
          </p:cNvCxnSpPr>
          <p:nvPr/>
        </p:nvCxnSpPr>
        <p:spPr>
          <a:xfrm>
            <a:off x="1565324" y="39558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82FF1A1-1268-ACFB-F70B-00F89AF6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649588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5E7F973-C275-F512-CEAD-C3D153875B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6D7DC296-E605-0267-C047-B1475DD8A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854E269-EF67-06D8-70CA-EDB03E9C106E}"/>
              </a:ext>
            </a:extLst>
          </p:cNvPr>
          <p:cNvSpPr txBox="1"/>
          <p:nvPr/>
        </p:nvSpPr>
        <p:spPr>
          <a:xfrm>
            <a:off x="320500" y="371739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011E266-5907-E57A-21A0-6D49917661AB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770A8C1A-C125-C98E-0571-34E7306FA4E9}"/>
              </a:ext>
            </a:extLst>
          </p:cNvPr>
          <p:cNvSpPr/>
          <p:nvPr/>
        </p:nvSpPr>
        <p:spPr>
          <a:xfrm>
            <a:off x="1489313" y="3727954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6B078AD-02F7-DFB5-9FF8-733BA922D6BE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05F36F0-C659-C6CC-EE84-0E1992E6A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09277"/>
            <a:ext cx="8229600" cy="2296269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Setup: the data (e.g., Chat history) is replicated on multiple servers </a:t>
            </a:r>
          </a:p>
          <a:p>
            <a:r>
              <a:rPr kumimoji="1" lang="en-US" altLang="zh-CN" dirty="0"/>
              <a:t>Operations submitted by different processes (e.g., phone, pad, server) </a:t>
            </a:r>
          </a:p>
          <a:p>
            <a:pPr lvl="1"/>
            <a:r>
              <a:rPr kumimoji="1" lang="en-US" altLang="zh-CN" dirty="0"/>
              <a:t>Read: read the current data </a:t>
            </a:r>
          </a:p>
          <a:p>
            <a:pPr lvl="1"/>
            <a:r>
              <a:rPr kumimoji="1" lang="en-US" altLang="zh-CN" dirty="0"/>
              <a:t>Write: update the current data </a:t>
            </a:r>
          </a:p>
          <a:p>
            <a:r>
              <a:rPr kumimoji="1" lang="en-US" altLang="zh-CN" dirty="0"/>
              <a:t>Goal: all observables observe a single serial execution of their submitted operations, where the serial order matches the issue-then-complete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4833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05703-4793-B207-8D3C-92EA8CD0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reads/writes in a linearizable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4F6BEB-30A8-8E3B-9174-39C1B0C5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write be processed locally, and then reorder under sync? </a:t>
            </a:r>
          </a:p>
          <a:p>
            <a:pPr lvl="1"/>
            <a:r>
              <a:rPr kumimoji="1" lang="en-US" altLang="zh-CN" dirty="0"/>
              <a:t>No, because different  device can view different orders! </a:t>
            </a:r>
          </a:p>
          <a:p>
            <a:r>
              <a:rPr kumimoji="1" lang="en-US" altLang="zh-CN" dirty="0"/>
              <a:t>Solution &amp; principle: one writer rule </a:t>
            </a:r>
          </a:p>
          <a:p>
            <a:pPr lvl="1"/>
            <a:r>
              <a:rPr kumimoji="1" lang="en-US" altLang="zh-CN" dirty="0"/>
              <a:t>Only one process is allowed to do the read/write </a:t>
            </a:r>
          </a:p>
          <a:p>
            <a:pPr lvl="1"/>
            <a:r>
              <a:rPr kumimoji="1" lang="en-US" altLang="zh-CN" dirty="0"/>
              <a:t>The write order is then propagated to other processes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20E03F-C6ED-77FF-AF21-4A715E30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E3BFA083-7057-546F-6252-E2E7FA707C31}"/>
              </a:ext>
            </a:extLst>
          </p:cNvPr>
          <p:cNvCxnSpPr>
            <a:cxnSpLocks/>
          </p:cNvCxnSpPr>
          <p:nvPr/>
        </p:nvCxnSpPr>
        <p:spPr>
          <a:xfrm>
            <a:off x="1565324" y="39558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304B6DB8-B0D2-B792-1824-AE2A29874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649588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28D5239-0A3A-666C-CF59-E8B6670BCA49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7C3550EE-406C-E068-D732-AB1F14C8A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846CF9B-4896-99B3-DCFD-A9619642E553}"/>
              </a:ext>
            </a:extLst>
          </p:cNvPr>
          <p:cNvSpPr txBox="1"/>
          <p:nvPr/>
        </p:nvSpPr>
        <p:spPr>
          <a:xfrm>
            <a:off x="320500" y="371739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1BD6442-BC7E-AA73-04F0-9C90A6544A6D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D34879F1-D6C4-B542-0EA1-27D851C1799D}"/>
              </a:ext>
            </a:extLst>
          </p:cNvPr>
          <p:cNvSpPr/>
          <p:nvPr/>
        </p:nvSpPr>
        <p:spPr>
          <a:xfrm>
            <a:off x="1489313" y="3727954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100248CA-597B-0149-07B3-26B16491B9B5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294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80EF2-284E-9E85-F9C3-3A986A69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Primary-backup model (Minick centralized approach)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AE74D-0A74-AB2B-36BF-30BDC086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77634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For each object, clients send all reads/writes at a designated machine</a:t>
            </a:r>
          </a:p>
          <a:p>
            <a:r>
              <a:rPr kumimoji="1" lang="en-US" altLang="zh-CN" dirty="0"/>
              <a:t>For writes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Primary forwards writes to all the replicas (additional step compared to a centralized design)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M0 executes writes locally (in order)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Respond OK </a:t>
            </a:r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F658F0-9949-B6D9-D8CE-884553B1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7250F9-34AD-9A9A-B0EC-6D7567E8DB7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1C0AEB-184A-2011-4848-0CDCFA56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05A43C6-0F09-A09F-34AE-2B48E2D34C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7DE9408-19C4-EB9F-60BF-21160826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4CA900-5FE8-EB96-936F-2A67CCAB2CA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3752A6-B1D6-3D5E-4D00-85EED2237E5F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AAF941D-1DF6-EB3F-4F69-CDC964E8265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A7D7011E-F83E-B120-BC94-A7213FBB8AB0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CCA5B6-5392-C535-C0B0-7D421D2BB062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64492F-00C0-1DC2-28F5-C199057F0734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423BEE1-1164-A0A9-AA0B-9CF22DB806C1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A6464-88A5-51A3-9209-BD3985BF9045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8E9F5B9-A282-A51A-C8EF-24E1356FD35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342DA78-15D4-6FCC-10F4-4C80CF08EA19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BBB10E4-1DF4-A28A-47BE-0B68AA5EE7E9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C4B3EC4-57C4-7B42-06AF-73004023AC96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4FB209-5636-BF90-2750-F312097AE77B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2228DB-FF6F-4AA9-74FB-AD6EF9826EDE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53786C2-3811-DCE9-7D08-62150C65A0F4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C0C2C2B-CAE8-3E51-5E16-D981776D3D55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01DA71F-D992-22B3-3B2D-22DC7C302576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0F19B79-89D5-EE11-699A-4740A917D181}"/>
              </a:ext>
            </a:extLst>
          </p:cNvPr>
          <p:cNvSpPr txBox="1"/>
          <p:nvPr/>
        </p:nvSpPr>
        <p:spPr>
          <a:xfrm>
            <a:off x="2624946" y="5175980"/>
            <a:ext cx="2128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Update local copy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68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the </a:t>
            </a:r>
            <a:r>
              <a:rPr kumimoji="1" lang="zh-CN" altLang="en-US" dirty="0"/>
              <a:t>「</a:t>
            </a:r>
            <a:r>
              <a:rPr kumimoji="1" lang="en-US" altLang="zh-CN" dirty="0"/>
              <a:t>in order</a:t>
            </a:r>
            <a:r>
              <a:rPr kumimoji="1" lang="zh-CN" altLang="en-US" dirty="0"/>
              <a:t>」</a:t>
            </a:r>
            <a:r>
              <a:rPr kumimoji="1" lang="en-US" altLang="zh-CN" dirty="0"/>
              <a:t> mean?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03625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have two writes send to the primary </a:t>
            </a:r>
          </a:p>
          <a:p>
            <a:pPr lvl="1"/>
            <a:r>
              <a:rPr kumimoji="1" lang="en-US" altLang="zh-CN" dirty="0"/>
              <a:t>Due to network problem, the message may reorder </a:t>
            </a:r>
          </a:p>
          <a:p>
            <a:pPr lvl="1"/>
            <a:r>
              <a:rPr kumimoji="1" lang="en-US" altLang="zh-CN" dirty="0"/>
              <a:t>If the reorder happens, it is possible that two replicas apply the same writes in a different order! </a:t>
            </a:r>
          </a:p>
          <a:p>
            <a:pPr lvl="1"/>
            <a:r>
              <a:rPr kumimoji="1" lang="en-US" altLang="zh-CN" dirty="0"/>
              <a:t>This is problematic if the primary is down, and we need to use the backup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4078665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4674103" y="4184470"/>
            <a:ext cx="3098957" cy="8719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12160" y="4169136"/>
            <a:ext cx="653981" cy="90719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937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order updates: primary must use some seq number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269725"/>
          </a:xfrm>
        </p:spPr>
        <p:txBody>
          <a:bodyPr/>
          <a:lstStyle/>
          <a:p>
            <a:r>
              <a:rPr kumimoji="1" lang="en-US" altLang="zh-CN" dirty="0"/>
              <a:t>Seq number: orders of update </a:t>
            </a:r>
          </a:p>
          <a:p>
            <a:pPr lvl="1"/>
            <a:r>
              <a:rPr kumimoji="1" lang="en-US" altLang="zh-CN" dirty="0"/>
              <a:t>Possible implementation: a global counter </a:t>
            </a:r>
          </a:p>
          <a:p>
            <a:pPr lvl="1"/>
            <a:r>
              <a:rPr kumimoji="1" lang="en-US" altLang="zh-CN" dirty="0"/>
              <a:t>Incremented upon receive a write request </a:t>
            </a:r>
          </a:p>
          <a:p>
            <a:r>
              <a:rPr kumimoji="1" lang="en-US" altLang="zh-CN" dirty="0"/>
              <a:t>All replica apply writes in the order of seq number</a:t>
            </a:r>
          </a:p>
          <a:p>
            <a:pPr lvl="1"/>
            <a:r>
              <a:rPr kumimoji="1" lang="en-US" altLang="zh-CN" dirty="0"/>
              <a:t>Delay writes if the previous write has not been finished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09" y="4427956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6141798" y="4968314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6764796" y="4184470"/>
            <a:ext cx="1008264" cy="87065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23090" y="4169136"/>
            <a:ext cx="643051" cy="8526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7BF849-ACAF-29FE-D95E-4A9F44A764E2}"/>
              </a:ext>
            </a:extLst>
          </p:cNvPr>
          <p:cNvSpPr txBox="1"/>
          <p:nvPr/>
        </p:nvSpPr>
        <p:spPr>
          <a:xfrm>
            <a:off x="3674169" y="4228270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0A9A4CF-3B6D-4D6B-F86E-599FC354DA56}"/>
              </a:ext>
            </a:extLst>
          </p:cNvPr>
          <p:cNvSpPr txBox="1"/>
          <p:nvPr/>
        </p:nvSpPr>
        <p:spPr>
          <a:xfrm>
            <a:off x="1998297" y="4008808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E28411-32D3-DC42-A6EA-B2AC3ED7DCCD}"/>
              </a:ext>
            </a:extLst>
          </p:cNvPr>
          <p:cNvSpPr txBox="1"/>
          <p:nvPr/>
        </p:nvSpPr>
        <p:spPr>
          <a:xfrm>
            <a:off x="3120911" y="4018815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73FC7C-8ECC-324D-0E29-C0194E570345}"/>
              </a:ext>
            </a:extLst>
          </p:cNvPr>
          <p:cNvSpPr txBox="1"/>
          <p:nvPr/>
        </p:nvSpPr>
        <p:spPr>
          <a:xfrm>
            <a:off x="2417728" y="4866522"/>
            <a:ext cx="2657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5735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75C4B9-B12B-08F6-1004-FBA9D83C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read execute before the forward?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FEA826-26BB-6B0D-C548-207693CD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2C95C4A-1ABD-22E0-2DEA-92B80553F29E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07559AB-44EA-02CF-88E9-5B856AC3D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1150ACE2-34F7-21AB-C487-2063E8D7FC58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D4ACE00F-9B0A-D0E6-A759-E081D311C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DCC63F5-F4C4-0EB4-C8AA-2C7B046F80E3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BDA8A6-BAE2-2064-FB13-1637EF51FD18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180E819-8281-5A0C-71CF-793334BC14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5AACA9F4-F9F6-7502-4893-3020A9B6DABA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3EBA11A-72BD-7760-5883-541F8C42C137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B6B38F-7A37-73FE-9C25-CFCD21BBD1F5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AF4E2CD9-FD02-8CCA-D505-D179B0A56B40}"/>
              </a:ext>
            </a:extLst>
          </p:cNvPr>
          <p:cNvCxnSpPr>
            <a:cxnSpLocks/>
          </p:cNvCxnSpPr>
          <p:nvPr/>
        </p:nvCxnSpPr>
        <p:spPr>
          <a:xfrm>
            <a:off x="2095765" y="3363094"/>
            <a:ext cx="388003" cy="80881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DB99F47D-D21C-4463-8773-349896182A3E}"/>
              </a:ext>
            </a:extLst>
          </p:cNvPr>
          <p:cNvSpPr txBox="1"/>
          <p:nvPr/>
        </p:nvSpPr>
        <p:spPr>
          <a:xfrm>
            <a:off x="1873327" y="2988461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03CA95B1-9660-B3A0-DF74-22ED6B392A9E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0D3B3DAE-450D-2DB1-327F-C0E45B9F6A12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A8808E0-09A9-76F9-E9CD-DBA57C5D89D1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42080F7-40F7-2905-4D51-1405A85CA701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B673575-BFF9-B09D-1259-C3DCF57E2548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6084CDF-A0DA-1678-99DB-C48B2E0F5846}"/>
              </a:ext>
            </a:extLst>
          </p:cNvPr>
          <p:cNvSpPr txBox="1"/>
          <p:nvPr/>
        </p:nvSpPr>
        <p:spPr>
          <a:xfrm>
            <a:off x="3186211" y="2988505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D9C71C9A-E32B-7163-3322-BF127AB029CE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884CD05-3D7C-C383-99C1-EFC6F87BBF69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974E36-BD48-42F6-C5B0-91135A76371E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FAA39A9-9D19-1E5F-0B56-4F2177D7AD41}"/>
              </a:ext>
            </a:extLst>
          </p:cNvPr>
          <p:cNvSpPr txBox="1"/>
          <p:nvPr/>
        </p:nvSpPr>
        <p:spPr>
          <a:xfrm>
            <a:off x="2624946" y="5175980"/>
            <a:ext cx="2128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Update local copy</a:t>
            </a:r>
            <a:endParaRPr lang="zh-CN" altLang="en-US" dirty="0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CADDD635-2841-8867-6318-2B7A5BA1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269725"/>
          </a:xfrm>
        </p:spPr>
        <p:txBody>
          <a:bodyPr/>
          <a:lstStyle/>
          <a:p>
            <a:r>
              <a:rPr kumimoji="1" lang="en-US" altLang="zh-CN" dirty="0"/>
              <a:t>Typically yes, because </a:t>
            </a:r>
          </a:p>
          <a:p>
            <a:pPr lvl="1"/>
            <a:r>
              <a:rPr kumimoji="1" lang="en-US" altLang="zh-CN" dirty="0"/>
              <a:t>Whether allow read both preserve </a:t>
            </a:r>
            <a:r>
              <a:rPr kumimoji="1" lang="en-US" altLang="zh-CN" dirty="0" err="1"/>
              <a:t>linearzability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Yes enables a higher performance </a:t>
            </a: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760BFB76-3618-9583-E003-30B99A8E4585}"/>
              </a:ext>
            </a:extLst>
          </p:cNvPr>
          <p:cNvCxnSpPr>
            <a:cxnSpLocks/>
          </p:cNvCxnSpPr>
          <p:nvPr/>
        </p:nvCxnSpPr>
        <p:spPr>
          <a:xfrm>
            <a:off x="2742824" y="3929090"/>
            <a:ext cx="112033" cy="23354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88F99351-E1D8-40EF-E20A-419F3B15BAD0}"/>
              </a:ext>
            </a:extLst>
          </p:cNvPr>
          <p:cNvCxnSpPr>
            <a:cxnSpLocks/>
          </p:cNvCxnSpPr>
          <p:nvPr/>
        </p:nvCxnSpPr>
        <p:spPr>
          <a:xfrm flipV="1">
            <a:off x="2996745" y="3944551"/>
            <a:ext cx="167836" cy="25043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形状 33">
            <a:extLst>
              <a:ext uri="{FF2B5EF4-FFF2-40B4-BE49-F238E27FC236}">
                <a16:creationId xmlns:a16="http://schemas.microsoft.com/office/drawing/2014/main" id="{FDAA2AAB-3A8A-4C19-10C6-572A83D43884}"/>
              </a:ext>
            </a:extLst>
          </p:cNvPr>
          <p:cNvSpPr/>
          <p:nvPr/>
        </p:nvSpPr>
        <p:spPr>
          <a:xfrm>
            <a:off x="4034589" y="3328737"/>
            <a:ext cx="160586" cy="762000"/>
          </a:xfrm>
          <a:custGeom>
            <a:avLst/>
            <a:gdLst>
              <a:gd name="connsiteX0" fmla="*/ 0 w 160586"/>
              <a:gd name="connsiteY0" fmla="*/ 762000 h 762000"/>
              <a:gd name="connsiteX1" fmla="*/ 160422 w 160586"/>
              <a:gd name="connsiteY1" fmla="*/ 409074 h 762000"/>
              <a:gd name="connsiteX2" fmla="*/ 24064 w 160586"/>
              <a:gd name="connsiteY2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586" h="762000">
                <a:moveTo>
                  <a:pt x="0" y="762000"/>
                </a:moveTo>
                <a:cubicBezTo>
                  <a:pt x="78205" y="649037"/>
                  <a:pt x="156411" y="536074"/>
                  <a:pt x="160422" y="409074"/>
                </a:cubicBezTo>
                <a:cubicBezTo>
                  <a:pt x="164433" y="282074"/>
                  <a:pt x="94248" y="141037"/>
                  <a:pt x="24064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52B3308-C4DE-083E-58A7-8C26165A2D05}"/>
              </a:ext>
            </a:extLst>
          </p:cNvPr>
          <p:cNvSpPr txBox="1"/>
          <p:nvPr/>
        </p:nvSpPr>
        <p:spPr>
          <a:xfrm>
            <a:off x="2343437" y="344529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 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CF88612-7B46-8F6B-8420-746FB83925A0}"/>
              </a:ext>
            </a:extLst>
          </p:cNvPr>
          <p:cNvSpPr txBox="1"/>
          <p:nvPr/>
        </p:nvSpPr>
        <p:spPr>
          <a:xfrm>
            <a:off x="3153290" y="344529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343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E2129-CD15-31F4-23A9-0EB882D2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primary-backup?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97DA24-74BC-5B1A-2E2B-49604C920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Performance issues</a:t>
            </a:r>
          </a:p>
          <a:p>
            <a:pPr lvl="1"/>
            <a:r>
              <a:rPr kumimoji="1" lang="en-US" altLang="zh-CN" dirty="0"/>
              <a:t>Fallback a centralized design, with even lower performance </a:t>
            </a:r>
          </a:p>
          <a:p>
            <a:pPr lvl="2"/>
            <a:r>
              <a:rPr kumimoji="1" lang="en-US" altLang="zh-CN" sz="1800" dirty="0"/>
              <a:t>E.g., extra roundtrip, etc. </a:t>
            </a:r>
          </a:p>
          <a:p>
            <a:r>
              <a:rPr kumimoji="1" lang="en-US" altLang="zh-CN" dirty="0"/>
              <a:t>Reliability issues (Note that the consistency is preserved) </a:t>
            </a:r>
          </a:p>
          <a:p>
            <a:pPr lvl="1"/>
            <a:r>
              <a:rPr kumimoji="1" lang="en-US" altLang="zh-CN" dirty="0"/>
              <a:t>If primary crashes, others cannot work </a:t>
            </a:r>
          </a:p>
          <a:p>
            <a:pPr lvl="1"/>
            <a:r>
              <a:rPr kumimoji="1" lang="en-US" altLang="zh-CN" dirty="0"/>
              <a:t>Can we directly use another backup as the new primary? Not so easily.  Will talk about in later lectures (Raft)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73C5D1-EE08-B661-FC4F-E28959CA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2395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0A2282-395E-2634-C4C5-69FCC7031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current implementation is not so easy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65C9EC-0769-BD39-2E45-360413C5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DAAD2895-F295-0CE3-2E6B-1D9563B9670D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AEC4C8E3-82E3-B590-68EE-F8975AAF1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F0BA5B9-EEFB-777A-52D4-4691E08AA485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30E9E585-1912-7A8B-38B2-24DB6A8FE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1CB4EF5-411A-AC79-7602-26CE6F125813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E41AC8-A93E-20EE-7CAC-8E6D9046ED1E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436A1AA5-0442-13FB-E564-88A2B521F77A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5308FF08-7FF1-95CB-A87A-E5FD850C9283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21B253E-BB7D-5897-2CB4-61EDFF714FE4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E47E8C-C059-1D92-0826-23A021215575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9D66C5C2-38A9-C1EE-41EE-E0FC88ABCBCD}"/>
              </a:ext>
            </a:extLst>
          </p:cNvPr>
          <p:cNvCxnSpPr/>
          <p:nvPr/>
        </p:nvCxnSpPr>
        <p:spPr>
          <a:xfrm>
            <a:off x="2321638" y="461730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1AA9D78-EB76-FB45-9D5A-6302F03B3D89}"/>
              </a:ext>
            </a:extLst>
          </p:cNvPr>
          <p:cNvSpPr txBox="1"/>
          <p:nvPr/>
        </p:nvSpPr>
        <p:spPr>
          <a:xfrm>
            <a:off x="1944858" y="427604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9B03575-5557-694B-5932-26FBFF19ECFB}"/>
              </a:ext>
            </a:extLst>
          </p:cNvPr>
          <p:cNvCxnSpPr>
            <a:cxnSpLocks/>
          </p:cNvCxnSpPr>
          <p:nvPr/>
        </p:nvCxnSpPr>
        <p:spPr>
          <a:xfrm flipV="1">
            <a:off x="3032380" y="4626316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2360D1D-0F1D-03D7-E1F5-9012CCC5185C}"/>
              </a:ext>
            </a:extLst>
          </p:cNvPr>
          <p:cNvSpPr txBox="1"/>
          <p:nvPr/>
        </p:nvSpPr>
        <p:spPr>
          <a:xfrm>
            <a:off x="3000348" y="4283267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0C364DF-B49F-870A-697F-F484A747AD9E}"/>
              </a:ext>
            </a:extLst>
          </p:cNvPr>
          <p:cNvCxnSpPr>
            <a:cxnSpLocks/>
          </p:cNvCxnSpPr>
          <p:nvPr/>
        </p:nvCxnSpPr>
        <p:spPr>
          <a:xfrm>
            <a:off x="3545774" y="3701393"/>
            <a:ext cx="150989" cy="46470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D80E322E-8A76-7D38-9BFE-465850EA5AB2}"/>
              </a:ext>
            </a:extLst>
          </p:cNvPr>
          <p:cNvSpPr txBox="1"/>
          <p:nvPr/>
        </p:nvSpPr>
        <p:spPr>
          <a:xfrm>
            <a:off x="3103959" y="337452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62C4ED0F-1798-AEF4-2AE4-5BAECDE5186B}"/>
              </a:ext>
            </a:extLst>
          </p:cNvPr>
          <p:cNvCxnSpPr>
            <a:cxnSpLocks/>
          </p:cNvCxnSpPr>
          <p:nvPr/>
        </p:nvCxnSpPr>
        <p:spPr>
          <a:xfrm>
            <a:off x="3691627" y="419703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5ACD9E3-6628-F41E-634D-59B16AFB2C92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4417467" y="4166102"/>
            <a:ext cx="2631187" cy="92765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3DA22309-2314-0F6A-738F-BFAB05421483}"/>
              </a:ext>
            </a:extLst>
          </p:cNvPr>
          <p:cNvSpPr/>
          <p:nvPr/>
        </p:nvSpPr>
        <p:spPr>
          <a:xfrm>
            <a:off x="4080989" y="4981081"/>
            <a:ext cx="336478" cy="225347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15235E9-BE48-B746-387A-9B78635FF51E}"/>
              </a:ext>
            </a:extLst>
          </p:cNvPr>
          <p:cNvSpPr/>
          <p:nvPr/>
        </p:nvSpPr>
        <p:spPr>
          <a:xfrm>
            <a:off x="7178610" y="4084363"/>
            <a:ext cx="336478" cy="225347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919F0B1-0ECA-C28D-DDC2-3A8371E64B14}"/>
              </a:ext>
            </a:extLst>
          </p:cNvPr>
          <p:cNvCxnSpPr>
            <a:cxnSpLocks/>
          </p:cNvCxnSpPr>
          <p:nvPr/>
        </p:nvCxnSpPr>
        <p:spPr>
          <a:xfrm flipV="1">
            <a:off x="7542040" y="3803159"/>
            <a:ext cx="63657" cy="37946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5FE78464-9D17-0468-4737-555D3CDC0E5F}"/>
              </a:ext>
            </a:extLst>
          </p:cNvPr>
          <p:cNvSpPr txBox="1"/>
          <p:nvPr/>
        </p:nvSpPr>
        <p:spPr>
          <a:xfrm>
            <a:off x="7219556" y="337452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353EB36-B3A9-DB49-0D69-2FE884DF9062}"/>
              </a:ext>
            </a:extLst>
          </p:cNvPr>
          <p:cNvCxnSpPr/>
          <p:nvPr/>
        </p:nvCxnSpPr>
        <p:spPr>
          <a:xfrm>
            <a:off x="4991592" y="4613063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2E1FCD3C-A0B3-D4CB-9554-49F8A1E32E23}"/>
              </a:ext>
            </a:extLst>
          </p:cNvPr>
          <p:cNvSpPr txBox="1"/>
          <p:nvPr/>
        </p:nvSpPr>
        <p:spPr>
          <a:xfrm>
            <a:off x="4283968" y="4271799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EBCC03D1-F96E-1383-01F8-9096F3079F03}"/>
              </a:ext>
            </a:extLst>
          </p:cNvPr>
          <p:cNvCxnSpPr>
            <a:cxnSpLocks/>
          </p:cNvCxnSpPr>
          <p:nvPr/>
        </p:nvCxnSpPr>
        <p:spPr>
          <a:xfrm flipV="1">
            <a:off x="5220072" y="4622073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BAAFCDE1-9290-BACA-1C1E-08B4BBDC890E}"/>
              </a:ext>
            </a:extLst>
          </p:cNvPr>
          <p:cNvSpPr txBox="1"/>
          <p:nvPr/>
        </p:nvSpPr>
        <p:spPr>
          <a:xfrm>
            <a:off x="5220072" y="4282851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6D171F5A-D3AC-F546-FC8B-7442B124C7A0}"/>
              </a:ext>
            </a:extLst>
          </p:cNvPr>
          <p:cNvCxnSpPr/>
          <p:nvPr/>
        </p:nvCxnSpPr>
        <p:spPr>
          <a:xfrm>
            <a:off x="5639664" y="3703328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CC013912-430B-E398-655B-21F4C6FEA6E7}"/>
              </a:ext>
            </a:extLst>
          </p:cNvPr>
          <p:cNvSpPr txBox="1"/>
          <p:nvPr/>
        </p:nvSpPr>
        <p:spPr>
          <a:xfrm>
            <a:off x="4932040" y="336206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109725BE-DD34-A992-4BC5-30BD133BA4E7}"/>
              </a:ext>
            </a:extLst>
          </p:cNvPr>
          <p:cNvCxnSpPr>
            <a:cxnSpLocks/>
          </p:cNvCxnSpPr>
          <p:nvPr/>
        </p:nvCxnSpPr>
        <p:spPr>
          <a:xfrm flipV="1">
            <a:off x="5940152" y="3712338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7A6D69B4-6DCA-85DA-5EAE-DB16A8480099}"/>
              </a:ext>
            </a:extLst>
          </p:cNvPr>
          <p:cNvSpPr txBox="1"/>
          <p:nvPr/>
        </p:nvSpPr>
        <p:spPr>
          <a:xfrm>
            <a:off x="5978713" y="3373116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04F226E6-A91A-B852-2881-D0A3070A4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92693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possible optimization: read only return the local copy </a:t>
            </a:r>
          </a:p>
          <a:p>
            <a:pPr lvl="1"/>
            <a:r>
              <a:rPr kumimoji="1" lang="en-US" altLang="zh-CN" dirty="0"/>
              <a:t>Unfortunately, it is not linearizable (see the below example) </a:t>
            </a:r>
          </a:p>
          <a:p>
            <a:r>
              <a:rPr kumimoji="1" lang="en-US" altLang="zh-CN" dirty="0"/>
              <a:t>This model is sequential consistency </a:t>
            </a:r>
          </a:p>
          <a:p>
            <a:pPr lvl="1"/>
            <a:r>
              <a:rPr kumimoji="1" lang="en-US" altLang="zh-CN" dirty="0"/>
              <a:t>Per-process issuing/completion order </a:t>
            </a:r>
          </a:p>
        </p:txBody>
      </p:sp>
    </p:spTree>
    <p:extLst>
      <p:ext uri="{BB962C8B-B14F-4D97-AF65-F5344CB8AC3E}">
        <p14:creationId xmlns:p14="http://schemas.microsoft.com/office/powerpoint/2010/main" val="3068730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447B1-95FE-9AEF-0982-3ECD07B58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6E8D20-3A3E-EAD1-ECC1-830E0EF1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Choosing a stronger consistency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498E46-DE93-2F17-1520-1E827C5B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EEFCC3A-7B5D-7F59-E001-4BD40EBDF864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DCD09156-B2A0-7122-96CF-1A7AE1E852B4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198C75B-9730-18CF-FEFE-3853D02F0F10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20F798A-EB31-8F2A-7A2C-1F4C29DB2C1A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B2E9454-9CF5-0FF0-9940-041ECDEFC9D7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6505B71-1660-97E2-068C-BDD7780EDFB5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1AB2352A-C11A-8443-F225-F4EFA584462D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EC2F9D3-8D45-6680-3E87-3993A545B2A1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F946263-7CAC-6567-7F86-07855DC38DF6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6DEF659-97B7-7C4A-6563-97A840B748C8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B45D8CC-B3CD-E764-9380-829565467648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1014E0C-077A-D2AA-A71A-E00B1D8F6A60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D78766E-5143-4056-FB74-DFABA82FFFA9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Causal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F2835AD0-85E6-6E30-2274-193316850FEF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AF1C648-DC56-7299-0E12-23EF946A538A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6C71BB2-AE2A-4C5F-721C-2D5B303C3F83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16C7A94-6B1F-64F6-5F62-FB6D96EC214A}"/>
              </a:ext>
            </a:extLst>
          </p:cNvPr>
          <p:cNvSpPr/>
          <p:nvPr/>
        </p:nvSpPr>
        <p:spPr>
          <a:xfrm>
            <a:off x="3967665" y="2234620"/>
            <a:ext cx="4719135" cy="195035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357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FF29C-006A-D74B-8EA4-AFFC4903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vs. Linearizability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E1115A-8704-8343-804F-2A081528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861188-8DF8-334F-BD4E-44CB43D3609C}"/>
              </a:ext>
            </a:extLst>
          </p:cNvPr>
          <p:cNvGrpSpPr/>
          <p:nvPr/>
        </p:nvGrpSpPr>
        <p:grpSpPr>
          <a:xfrm>
            <a:off x="1979712" y="1345332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9FB2C54-243F-134A-8941-CADAA09123D2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53C304D-EE6A-8A4E-B610-F85ECB843426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E7B1494-C90C-254C-820F-C9222E0ED9E7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ACCF1D-BFC0-4F41-AA63-6950AD5F439F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25AAF60-C3F6-EB42-8675-74E426B68C55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693DFB5B-1D76-944A-ACEE-0DEFF5A81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6C312ED-49A7-F143-B72D-3337F9FD0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7FB83EA4-146F-8143-AEE2-A7A2675E3C1A}"/>
              </a:ext>
            </a:extLst>
          </p:cNvPr>
          <p:cNvSpPr>
            <a:spLocks noChangeAspect="1"/>
          </p:cNvSpPr>
          <p:nvPr/>
        </p:nvSpPr>
        <p:spPr>
          <a:xfrm>
            <a:off x="3376384" y="205433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35CC7882-1481-574B-9FB7-6C91413EB4C9}"/>
              </a:ext>
            </a:extLst>
          </p:cNvPr>
          <p:cNvSpPr>
            <a:spLocks noChangeAspect="1"/>
          </p:cNvSpPr>
          <p:nvPr/>
        </p:nvSpPr>
        <p:spPr>
          <a:xfrm>
            <a:off x="3607228" y="233419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D2197E73-E16B-3B42-BFB8-4788268CF50B}"/>
              </a:ext>
            </a:extLst>
          </p:cNvPr>
          <p:cNvSpPr>
            <a:spLocks noChangeAspect="1"/>
          </p:cNvSpPr>
          <p:nvPr/>
        </p:nvSpPr>
        <p:spPr>
          <a:xfrm>
            <a:off x="3860610" y="260722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803DBA7B-BD77-9E40-828C-2D99F8105289}"/>
              </a:ext>
            </a:extLst>
          </p:cNvPr>
          <p:cNvSpPr>
            <a:spLocks noChangeAspect="1"/>
          </p:cNvSpPr>
          <p:nvPr/>
        </p:nvSpPr>
        <p:spPr>
          <a:xfrm>
            <a:off x="4104108" y="288987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" name="多边形">
            <a:extLst>
              <a:ext uri="{FF2B5EF4-FFF2-40B4-BE49-F238E27FC236}">
                <a16:creationId xmlns:a16="http://schemas.microsoft.com/office/drawing/2014/main" id="{884D1B6D-A540-2B48-A4B4-6405F04EF16C}"/>
              </a:ext>
            </a:extLst>
          </p:cNvPr>
          <p:cNvSpPr>
            <a:spLocks noChangeAspect="1"/>
          </p:cNvSpPr>
          <p:nvPr/>
        </p:nvSpPr>
        <p:spPr>
          <a:xfrm>
            <a:off x="3981963" y="1968730"/>
            <a:ext cx="1814519" cy="2206150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274271 h 648509"/>
              <a:gd name="connsiteX1" fmla="*/ 278139 w 478422"/>
              <a:gd name="connsiteY1" fmla="*/ 0 h 648509"/>
              <a:gd name="connsiteX2" fmla="*/ 478422 w 478422"/>
              <a:gd name="connsiteY2" fmla="*/ 224037 h 648509"/>
              <a:gd name="connsiteX3" fmla="*/ 314758 w 478422"/>
              <a:gd name="connsiteY3" fmla="*/ 386680 h 648509"/>
              <a:gd name="connsiteX4" fmla="*/ 318582 w 478422"/>
              <a:gd name="connsiteY4" fmla="*/ 494044 h 648509"/>
              <a:gd name="connsiteX5" fmla="*/ 58409 w 478422"/>
              <a:gd name="connsiteY5" fmla="*/ 648509 h 648509"/>
              <a:gd name="connsiteX6" fmla="*/ 0 w 478422"/>
              <a:gd name="connsiteY6" fmla="*/ 274271 h 648509"/>
              <a:gd name="connsiteX0" fmla="*/ 0 w 680870"/>
              <a:gd name="connsiteY0" fmla="*/ 274271 h 648509"/>
              <a:gd name="connsiteX1" fmla="*/ 278139 w 680870"/>
              <a:gd name="connsiteY1" fmla="*/ 0 h 648509"/>
              <a:gd name="connsiteX2" fmla="*/ 680870 w 680870"/>
              <a:gd name="connsiteY2" fmla="*/ 239386 h 648509"/>
              <a:gd name="connsiteX3" fmla="*/ 314758 w 680870"/>
              <a:gd name="connsiteY3" fmla="*/ 386680 h 648509"/>
              <a:gd name="connsiteX4" fmla="*/ 318582 w 680870"/>
              <a:gd name="connsiteY4" fmla="*/ 494044 h 648509"/>
              <a:gd name="connsiteX5" fmla="*/ 58409 w 680870"/>
              <a:gd name="connsiteY5" fmla="*/ 648509 h 648509"/>
              <a:gd name="connsiteX6" fmla="*/ 0 w 680870"/>
              <a:gd name="connsiteY6" fmla="*/ 274271 h 648509"/>
              <a:gd name="connsiteX0" fmla="*/ 0 w 680870"/>
              <a:gd name="connsiteY0" fmla="*/ 274271 h 701332"/>
              <a:gd name="connsiteX1" fmla="*/ 278139 w 680870"/>
              <a:gd name="connsiteY1" fmla="*/ 0 h 701332"/>
              <a:gd name="connsiteX2" fmla="*/ 680870 w 680870"/>
              <a:gd name="connsiteY2" fmla="*/ 239386 h 701332"/>
              <a:gd name="connsiteX3" fmla="*/ 519801 w 680870"/>
              <a:gd name="connsiteY3" fmla="*/ 701332 h 701332"/>
              <a:gd name="connsiteX4" fmla="*/ 318582 w 680870"/>
              <a:gd name="connsiteY4" fmla="*/ 494044 h 701332"/>
              <a:gd name="connsiteX5" fmla="*/ 58409 w 680870"/>
              <a:gd name="connsiteY5" fmla="*/ 648509 h 701332"/>
              <a:gd name="connsiteX6" fmla="*/ 0 w 680870"/>
              <a:gd name="connsiteY6" fmla="*/ 274271 h 70133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58409 w 680870"/>
              <a:gd name="connsiteY5" fmla="*/ 648509 h 660402"/>
              <a:gd name="connsiteX6" fmla="*/ 0 w 680870"/>
              <a:gd name="connsiteY6" fmla="*/ 274271 h 66040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208947 w 680870"/>
              <a:gd name="connsiteY5" fmla="*/ 438741 h 660402"/>
              <a:gd name="connsiteX6" fmla="*/ 0 w 680870"/>
              <a:gd name="connsiteY6" fmla="*/ 274271 h 660402"/>
              <a:gd name="connsiteX0" fmla="*/ 0 w 551096"/>
              <a:gd name="connsiteY0" fmla="*/ 276829 h 660402"/>
              <a:gd name="connsiteX1" fmla="*/ 148365 w 551096"/>
              <a:gd name="connsiteY1" fmla="*/ 0 h 660402"/>
              <a:gd name="connsiteX2" fmla="*/ 551096 w 551096"/>
              <a:gd name="connsiteY2" fmla="*/ 239386 h 660402"/>
              <a:gd name="connsiteX3" fmla="*/ 377050 w 551096"/>
              <a:gd name="connsiteY3" fmla="*/ 660402 h 660402"/>
              <a:gd name="connsiteX4" fmla="*/ 188808 w 551096"/>
              <a:gd name="connsiteY4" fmla="*/ 494044 h 660402"/>
              <a:gd name="connsiteX5" fmla="*/ 79173 w 551096"/>
              <a:gd name="connsiteY5" fmla="*/ 438741 h 660402"/>
              <a:gd name="connsiteX6" fmla="*/ 0 w 551096"/>
              <a:gd name="connsiteY6" fmla="*/ 276829 h 66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096" h="660402">
                <a:moveTo>
                  <a:pt x="0" y="276829"/>
                </a:moveTo>
                <a:lnTo>
                  <a:pt x="148365" y="0"/>
                </a:lnTo>
                <a:lnTo>
                  <a:pt x="551096" y="239386"/>
                </a:lnTo>
                <a:lnTo>
                  <a:pt x="377050" y="660402"/>
                </a:lnTo>
                <a:lnTo>
                  <a:pt x="188808" y="494044"/>
                </a:lnTo>
                <a:lnTo>
                  <a:pt x="79173" y="438741"/>
                </a:lnTo>
                <a:lnTo>
                  <a:pt x="0" y="276829"/>
                </a:lnTo>
                <a:close/>
              </a:path>
            </a:pathLst>
          </a:custGeom>
          <a:noFill/>
          <a:ln w="22225">
            <a:solidFill>
              <a:srgbClr val="0432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7989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C655A-443B-A64B-8E22-927C6B57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Does eventual consistency anomalies matter?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E1DABF-F328-0145-A49C-3892AD63E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0208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It depends on the application scenarios</a:t>
            </a:r>
          </a:p>
          <a:p>
            <a:pPr lvl="1"/>
            <a:r>
              <a:rPr kumimoji="1" lang="en-US" altLang="zh-CN" dirty="0"/>
              <a:t>Frequencies of the anomalies </a:t>
            </a:r>
          </a:p>
          <a:p>
            <a:pPr lvl="1"/>
            <a:r>
              <a:rPr kumimoji="1" lang="en-US" altLang="zh-CN" dirty="0"/>
              <a:t>Importance of the anomalies  </a:t>
            </a:r>
          </a:p>
          <a:p>
            <a:r>
              <a:rPr kumimoji="1" lang="en-US" altLang="zh-CN" dirty="0"/>
              <a:t>For example, do conflicting operations happen a lot </a:t>
            </a:r>
          </a:p>
          <a:p>
            <a:pPr lvl="1"/>
            <a:r>
              <a:rPr kumimoji="1" lang="en-US" altLang="zh-CN" dirty="0"/>
              <a:t>Facebook has conducted a research to measure the frequencies of anomalies under eventual consistency. Some highlights are: </a:t>
            </a:r>
          </a:p>
          <a:p>
            <a:pPr lvl="2"/>
            <a:r>
              <a:rPr kumimoji="1" lang="en-US" altLang="zh-CN" sz="1800" dirty="0"/>
              <a:t>Per-object sequential Results: 1 anomaly per million reads (user should see their writes)</a:t>
            </a:r>
          </a:p>
          <a:p>
            <a:pPr lvl="1"/>
            <a:r>
              <a:rPr kumimoji="1" lang="en-US" altLang="zh-CN" dirty="0"/>
              <a:t>A social networking website can tolerate many anomalies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CEFD60-BE2A-3F4D-9A31-29B632F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B4F0F2-A5D5-E84E-AE3F-86CBAA259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985292"/>
            <a:ext cx="2880320" cy="1752195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A1711B6-08AE-F04F-8526-99D12464CAA4}"/>
              </a:ext>
            </a:extLst>
          </p:cNvPr>
          <p:cNvSpPr/>
          <p:nvPr/>
        </p:nvSpPr>
        <p:spPr>
          <a:xfrm>
            <a:off x="1761747" y="4729708"/>
            <a:ext cx="5311786" cy="86734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However, many scenarios (e.g., Bank) require stronger models (even stronger than linearizability), we will about to see.</a:t>
            </a:r>
          </a:p>
        </p:txBody>
      </p:sp>
    </p:spTree>
    <p:extLst>
      <p:ext uri="{BB962C8B-B14F-4D97-AF65-F5344CB8AC3E}">
        <p14:creationId xmlns:p14="http://schemas.microsoft.com/office/powerpoint/2010/main" val="3116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49" y="2497460"/>
            <a:ext cx="736198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Consistency under failure:</a:t>
            </a:r>
          </a:p>
          <a:p>
            <a:pPr algn="ctr"/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&amp; The requirement of </a:t>
            </a:r>
            <a:r>
              <a:rPr lang="en-US" altLang="zh-CN" u="sng" kern="0" dirty="0">
                <a:solidFill>
                  <a:srgbClr val="BE384B"/>
                </a:solidFill>
                <a:ea typeface="+mn-ea"/>
              </a:rPr>
              <a:t>atomicity</a:t>
            </a: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6320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356E0-96D8-204D-99B8-B42000CC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9DB51-A23E-2442-8328-45693F5F4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608"/>
            <a:ext cx="8686800" cy="487522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want to implement a bank application, w/ the following two requirements 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The data must be persistently stored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It has to support basic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 operations </a:t>
            </a:r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r>
              <a:rPr kumimoji="1" lang="en-US" altLang="zh-CN" dirty="0"/>
              <a:t>For simplicity, we assume only 1 machine as a server execute this function</a:t>
            </a:r>
          </a:p>
          <a:p>
            <a:pPr lvl="1"/>
            <a:r>
              <a:rPr kumimoji="1" lang="en-US" altLang="zh-CN" dirty="0"/>
              <a:t>So linearizability is enabled by default   </a:t>
            </a:r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01E14A-F85A-2149-B9AA-689C65A6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pic>
        <p:nvPicPr>
          <p:cNvPr id="5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1EE9C223-9521-394D-9A54-F08A94532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98" y="1712704"/>
            <a:ext cx="1633357" cy="2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C8187C6-1750-0F44-88AE-A773DD8E6515}"/>
              </a:ext>
            </a:extLst>
          </p:cNvPr>
          <p:cNvSpPr txBox="1">
            <a:spLocks/>
          </p:cNvSpPr>
          <p:nvPr/>
        </p:nvSpPr>
        <p:spPr>
          <a:xfrm>
            <a:off x="457200" y="2616130"/>
            <a:ext cx="4269160" cy="16561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  <a:p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978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8555D-4D8E-535F-842F-632B0CAD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DFA1A3-1A92-6E83-E201-9F16CF92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could happen if machine fails?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4428CE-CA62-046E-467D-F1B933BF9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608"/>
            <a:ext cx="8686800" cy="487522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e.g., what will the data become if the system fails?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Ideal application semantic of an application </a:t>
            </a:r>
          </a:p>
          <a:p>
            <a:pPr lvl="1"/>
            <a:r>
              <a:rPr kumimoji="1" lang="en-US" altLang="zh-CN" dirty="0"/>
              <a:t> Money not loss, e.g., bank(a) + bank(b) never changes</a:t>
            </a:r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70D58-D5F1-4561-3893-30ADA168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pic>
        <p:nvPicPr>
          <p:cNvPr id="5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E53A760C-7265-692A-57EC-FD584AEC5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98" y="1712704"/>
            <a:ext cx="1633357" cy="2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737F202A-827B-B027-80FF-180CBD57EA36}"/>
              </a:ext>
            </a:extLst>
          </p:cNvPr>
          <p:cNvSpPr txBox="1">
            <a:spLocks/>
          </p:cNvSpPr>
          <p:nvPr/>
        </p:nvSpPr>
        <p:spPr>
          <a:xfrm>
            <a:off x="492449" y="1770423"/>
            <a:ext cx="4269160" cy="16561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  <a:p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0221530-9938-05DE-9FF4-6041003DC760}"/>
              </a:ext>
            </a:extLst>
          </p:cNvPr>
          <p:cNvSpPr/>
          <p:nvPr/>
        </p:nvSpPr>
        <p:spPr>
          <a:xfrm>
            <a:off x="550088" y="4862713"/>
            <a:ext cx="648770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 dirty="0">
                <a:solidFill>
                  <a:srgbClr val="BE384B"/>
                </a:solidFill>
              </a:rPr>
              <a:t>Can we preserve this semantic upon failures?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7307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454EE-FBE6-DE5C-7979-19008D31A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9FEF78-433C-4311-E50F-51132579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9874DF6-A38E-5DDF-3D10-05AA857B8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1470888"/>
            <a:ext cx="736198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Failure model: fail-stop, i.e., all system components stop upon failure 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759E94-BBB6-DB50-3B4F-82F6A16079F6}"/>
              </a:ext>
            </a:extLst>
          </p:cNvPr>
          <p:cNvSpPr/>
          <p:nvPr/>
        </p:nvSpPr>
        <p:spPr>
          <a:xfrm>
            <a:off x="-684584" y="-591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F56719-48A4-5E03-6B41-3D7365FBA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66" y="2641476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983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BF0EC4-E1A6-088F-2E15-FE3555A7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Implementation of a naïve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2BC658-44C5-D5FD-DE21-DBD0B7276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73525"/>
            <a:ext cx="8229600" cy="2088231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mmap</a:t>
            </a:r>
            <a:r>
              <a:rPr kumimoji="1" lang="en-US" altLang="zh-CN" dirty="0"/>
              <a:t>: simplify data modification, operate file like memory </a:t>
            </a:r>
          </a:p>
          <a:p>
            <a:pPr lvl="1"/>
            <a:r>
              <a:rPr kumimoji="1" lang="en-US" altLang="zh-CN" dirty="0"/>
              <a:t>The OS will transparently read the file data to the memory </a:t>
            </a:r>
          </a:p>
          <a:p>
            <a:pPr lvl="1"/>
            <a:r>
              <a:rPr kumimoji="1" lang="en-US" altLang="zh-CN" dirty="0"/>
              <a:t>The data is cached at the page cache </a:t>
            </a:r>
          </a:p>
          <a:p>
            <a:r>
              <a:rPr kumimoji="1" lang="en-US" altLang="zh-CN" dirty="0" err="1"/>
              <a:t>Fsync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Flush the data from CPU DRAM to the disk, in a sector-by-sector manner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0572CA-2D84-3C38-41EE-05859BF9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7C6017A-830F-4C1E-0DC0-9A393DA363D8}"/>
              </a:ext>
            </a:extLst>
          </p:cNvPr>
          <p:cNvSpPr txBox="1">
            <a:spLocks/>
          </p:cNvSpPr>
          <p:nvPr/>
        </p:nvSpPr>
        <p:spPr>
          <a:xfrm>
            <a:off x="1477144" y="1129307"/>
            <a:ext cx="6189712" cy="18090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81802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EAC52-09FF-1FAF-005E-E78AEB1A2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FC6C04-E928-693E-DC68-7B1ABE9C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23BA17-F027-A04B-77E9-F6C581C71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00041"/>
            <a:ext cx="8229600" cy="1512166"/>
          </a:xfrm>
        </p:spPr>
        <p:txBody>
          <a:bodyPr/>
          <a:lstStyle/>
          <a:p>
            <a:r>
              <a:rPr kumimoji="1" lang="en-US" altLang="zh-CN" dirty="0"/>
              <a:t>What if an error happens before the 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fsync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Nothing happens, because no data is modified </a:t>
            </a:r>
          </a:p>
          <a:p>
            <a:pPr lvl="1"/>
            <a:r>
              <a:rPr kumimoji="1" lang="en-US" altLang="zh-CN" dirty="0"/>
              <a:t>So the data is consistent, assuming the initial state is consistent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DBDB9B-12FA-6A98-99B9-CBAC393D5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64E6-B917-5915-8B40-C320DEAB1533}"/>
              </a:ext>
            </a:extLst>
          </p:cNvPr>
          <p:cNvSpPr txBox="1">
            <a:spLocks/>
          </p:cNvSpPr>
          <p:nvPr/>
        </p:nvSpPr>
        <p:spPr>
          <a:xfrm>
            <a:off x="1477144" y="1129308"/>
            <a:ext cx="6189712" cy="16707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307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711FE3-3652-AE43-971F-AD1B0E67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74C481-3AD5-9743-87A0-1622502CB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00041"/>
            <a:ext cx="8229600" cy="1512166"/>
          </a:xfrm>
        </p:spPr>
        <p:txBody>
          <a:bodyPr/>
          <a:lstStyle/>
          <a:p>
            <a:r>
              <a:rPr kumimoji="1" lang="en-US" altLang="zh-CN" dirty="0"/>
              <a:t>What if an error happens during the 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fsync</a:t>
            </a:r>
            <a:r>
              <a:rPr kumimoji="1" lang="en-US" altLang="zh-CN" dirty="0"/>
              <a:t>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BFF1F-780E-EF45-BBB8-C4E14464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A89F0B-143F-A743-B6CF-AA2D43D99EFD}"/>
              </a:ext>
            </a:extLst>
          </p:cNvPr>
          <p:cNvSpPr txBox="1">
            <a:spLocks/>
          </p:cNvSpPr>
          <p:nvPr/>
        </p:nvSpPr>
        <p:spPr>
          <a:xfrm>
            <a:off x="1477144" y="1129308"/>
            <a:ext cx="6189712" cy="16707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03181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220634C-EDB5-744E-AFF3-3C74EE863A42}"/>
              </a:ext>
            </a:extLst>
          </p:cNvPr>
          <p:cNvSpPr/>
          <p:nvPr/>
        </p:nvSpPr>
        <p:spPr>
          <a:xfrm>
            <a:off x="1043608" y="377658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B1D00FA-129A-A343-AF3A-28BBDDBAE25B}"/>
              </a:ext>
            </a:extLst>
          </p:cNvPr>
          <p:cNvSpPr/>
          <p:nvPr/>
        </p:nvSpPr>
        <p:spPr>
          <a:xfrm>
            <a:off x="1422254" y="474785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D490C7-9896-414E-ACC6-EFD8F9A77277}"/>
              </a:ext>
            </a:extLst>
          </p:cNvPr>
          <p:cNvSpPr/>
          <p:nvPr/>
        </p:nvSpPr>
        <p:spPr>
          <a:xfrm>
            <a:off x="3939000" y="349519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FBFB239-52F5-7943-BFDF-947B75505F14}"/>
              </a:ext>
            </a:extLst>
          </p:cNvPr>
          <p:cNvSpPr/>
          <p:nvPr/>
        </p:nvSpPr>
        <p:spPr>
          <a:xfrm>
            <a:off x="5521433" y="515246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241CB14-ECA4-E849-94B6-54247C3DBF10}"/>
              </a:ext>
            </a:extLst>
          </p:cNvPr>
          <p:cNvSpPr/>
          <p:nvPr/>
        </p:nvSpPr>
        <p:spPr>
          <a:xfrm>
            <a:off x="4130024" y="368222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ED196FD-3281-8349-A1DD-60759AB49CC5}"/>
              </a:ext>
            </a:extLst>
          </p:cNvPr>
          <p:cNvSpPr/>
          <p:nvPr/>
        </p:nvSpPr>
        <p:spPr>
          <a:xfrm>
            <a:off x="4617799" y="367794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88F011D-4428-C34F-8585-49F2C2DC7D93}"/>
              </a:ext>
            </a:extLst>
          </p:cNvPr>
          <p:cNvSpPr/>
          <p:nvPr/>
        </p:nvSpPr>
        <p:spPr>
          <a:xfrm>
            <a:off x="5168863" y="367365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753A155-41CA-BD4B-BE92-DE971B24BF99}"/>
              </a:ext>
            </a:extLst>
          </p:cNvPr>
          <p:cNvSpPr/>
          <p:nvPr/>
        </p:nvSpPr>
        <p:spPr>
          <a:xfrm>
            <a:off x="5656638" y="368604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90C7479-23B4-1746-8614-88DDD8FB688F}"/>
              </a:ext>
            </a:extLst>
          </p:cNvPr>
          <p:cNvSpPr/>
          <p:nvPr/>
        </p:nvSpPr>
        <p:spPr>
          <a:xfrm>
            <a:off x="6207702" y="367794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527CED1-4DD9-884C-91C2-9F29B138356C}"/>
              </a:ext>
            </a:extLst>
          </p:cNvPr>
          <p:cNvSpPr/>
          <p:nvPr/>
        </p:nvSpPr>
        <p:spPr>
          <a:xfrm>
            <a:off x="6695477" y="367365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7E6BAD6-2C63-DE42-B709-3555322D22DB}"/>
              </a:ext>
            </a:extLst>
          </p:cNvPr>
          <p:cNvSpPr/>
          <p:nvPr/>
        </p:nvSpPr>
        <p:spPr>
          <a:xfrm>
            <a:off x="4067944" y="363431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8276DB3-392B-E148-8770-4405B43C4DF7}"/>
              </a:ext>
            </a:extLst>
          </p:cNvPr>
          <p:cNvSpPr/>
          <p:nvPr/>
        </p:nvSpPr>
        <p:spPr>
          <a:xfrm>
            <a:off x="4591164" y="363241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2366DA59-C012-9B40-89AE-97C319734B79}"/>
              </a:ext>
            </a:extLst>
          </p:cNvPr>
          <p:cNvSpPr txBox="1">
            <a:spLocks/>
          </p:cNvSpPr>
          <p:nvPr/>
        </p:nvSpPr>
        <p:spPr>
          <a:xfrm>
            <a:off x="1547664" y="1201315"/>
            <a:ext cx="6189712" cy="18602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D9BD911E-4C38-21D4-A157-EFDE59745522}"/>
              </a:ext>
            </a:extLst>
          </p:cNvPr>
          <p:cNvCxnSpPr/>
          <p:nvPr/>
        </p:nvCxnSpPr>
        <p:spPr>
          <a:xfrm>
            <a:off x="-288540" y="3289548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B8E33A83-8C27-814F-944E-FD1DD21C8ED2}"/>
              </a:ext>
            </a:extLst>
          </p:cNvPr>
          <p:cNvSpPr/>
          <p:nvPr/>
        </p:nvSpPr>
        <p:spPr>
          <a:xfrm>
            <a:off x="5289965" y="4257659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Sectors </a:t>
            </a:r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8093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7337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848594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819861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4122929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4031097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4026810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955845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953952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567200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5224472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75423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74994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74566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75805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74994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74566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3393657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32927349-6054-7B4F-AB41-FA622FD7307A}"/>
              </a:ext>
            </a:extLst>
          </p:cNvPr>
          <p:cNvSpPr/>
          <p:nvPr/>
        </p:nvSpPr>
        <p:spPr>
          <a:xfrm>
            <a:off x="2879387" y="4213770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706319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704426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10D3EF2C-E91C-3FA1-1474-BD420A464372}"/>
              </a:ext>
            </a:extLst>
          </p:cNvPr>
          <p:cNvCxnSpPr/>
          <p:nvPr/>
        </p:nvCxnSpPr>
        <p:spPr>
          <a:xfrm>
            <a:off x="-288540" y="3073524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553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704578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675845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978913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88708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88279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811829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809936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423184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5080456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610220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605933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60164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61403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605933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60164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3249641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562303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56041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F437B252-6BEE-432B-0061-DA3A0D74855C}"/>
              </a:ext>
            </a:extLst>
          </p:cNvPr>
          <p:cNvCxnSpPr/>
          <p:nvPr/>
        </p:nvCxnSpPr>
        <p:spPr>
          <a:xfrm>
            <a:off x="-288540" y="2906619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形状 6">
            <a:extLst>
              <a:ext uri="{FF2B5EF4-FFF2-40B4-BE49-F238E27FC236}">
                <a16:creationId xmlns:a16="http://schemas.microsoft.com/office/drawing/2014/main" id="{7E142557-13EE-D900-1E74-1C11FD45E1F7}"/>
              </a:ext>
            </a:extLst>
          </p:cNvPr>
          <p:cNvSpPr/>
          <p:nvPr/>
        </p:nvSpPr>
        <p:spPr>
          <a:xfrm>
            <a:off x="2879387" y="4069754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5147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5"/>
            <a:ext cx="6189712" cy="175804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notify_the_user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()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789820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761087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4064155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972323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96803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89707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89517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508426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5165698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69546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691175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68688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699280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691175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68688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3334883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647545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645652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2F585D2A-E019-2F5F-C4D6-B91BBD44037D}"/>
              </a:ext>
            </a:extLst>
          </p:cNvPr>
          <p:cNvCxnSpPr/>
          <p:nvPr/>
        </p:nvCxnSpPr>
        <p:spPr>
          <a:xfrm>
            <a:off x="-288540" y="3285764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形状 6">
            <a:extLst>
              <a:ext uri="{FF2B5EF4-FFF2-40B4-BE49-F238E27FC236}">
                <a16:creationId xmlns:a16="http://schemas.microsoft.com/office/drawing/2014/main" id="{356F5136-C063-5581-325F-AF2F1CE3A10D}"/>
              </a:ext>
            </a:extLst>
          </p:cNvPr>
          <p:cNvSpPr/>
          <p:nvPr/>
        </p:nvSpPr>
        <p:spPr>
          <a:xfrm>
            <a:off x="2879387" y="4154996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15944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755D33-EA3D-EA4E-9094-22905357E7BA}"/>
              </a:ext>
            </a:extLst>
          </p:cNvPr>
          <p:cNvSpPr/>
          <p:nvPr/>
        </p:nvSpPr>
        <p:spPr>
          <a:xfrm>
            <a:off x="2157407" y="3544059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988E40-8AC0-9B45-9977-A08FFCB4991F}"/>
              </a:ext>
            </a:extLst>
          </p:cNvPr>
          <p:cNvSpPr/>
          <p:nvPr/>
        </p:nvSpPr>
        <p:spPr>
          <a:xfrm>
            <a:off x="2114359" y="346880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827F6181-7BF7-0B41-A84B-A7BE2B3DB0D3}"/>
              </a:ext>
            </a:extLst>
          </p:cNvPr>
          <p:cNvSpPr/>
          <p:nvPr/>
        </p:nvSpPr>
        <p:spPr>
          <a:xfrm>
            <a:off x="2169108" y="2906619"/>
            <a:ext cx="2132333" cy="682887"/>
          </a:xfrm>
          <a:custGeom>
            <a:avLst/>
            <a:gdLst>
              <a:gd name="connsiteX0" fmla="*/ 107164 w 2132333"/>
              <a:gd name="connsiteY0" fmla="*/ 682887 h 682887"/>
              <a:gd name="connsiteX1" fmla="*/ 184986 w 2132333"/>
              <a:gd name="connsiteY1" fmla="*/ 225687 h 682887"/>
              <a:gd name="connsiteX2" fmla="*/ 1819232 w 2132333"/>
              <a:gd name="connsiteY2" fmla="*/ 1951 h 682887"/>
              <a:gd name="connsiteX3" fmla="*/ 2130518 w 2132333"/>
              <a:gd name="connsiteY3" fmla="*/ 342419 h 68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2333" h="682887">
                <a:moveTo>
                  <a:pt x="107164" y="682887"/>
                </a:moveTo>
                <a:cubicBezTo>
                  <a:pt x="3402" y="511031"/>
                  <a:pt x="-100359" y="339176"/>
                  <a:pt x="184986" y="225687"/>
                </a:cubicBezTo>
                <a:cubicBezTo>
                  <a:pt x="470331" y="112198"/>
                  <a:pt x="1494977" y="-17504"/>
                  <a:pt x="1819232" y="1951"/>
                </a:cubicBezTo>
                <a:cubicBezTo>
                  <a:pt x="2143487" y="21406"/>
                  <a:pt x="2137002" y="181912"/>
                  <a:pt x="2130518" y="34241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5EF88C-9EF5-AA41-AA7C-C7CBEC288279}"/>
              </a:ext>
            </a:extLst>
          </p:cNvPr>
          <p:cNvSpPr/>
          <p:nvPr/>
        </p:nvSpPr>
        <p:spPr>
          <a:xfrm>
            <a:off x="251520" y="1916426"/>
            <a:ext cx="1584176" cy="9361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Write(A)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Write(B)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717EA92-7BC1-604C-93D0-FA84B8EC6FA5}"/>
              </a:ext>
            </a:extLst>
          </p:cNvPr>
          <p:cNvCxnSpPr>
            <a:cxnSpLocks/>
          </p:cNvCxnSpPr>
          <p:nvPr/>
        </p:nvCxnSpPr>
        <p:spPr>
          <a:xfrm>
            <a:off x="1835696" y="1916426"/>
            <a:ext cx="278663" cy="464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3CF4C12B-1682-4740-8F2D-8B6DC828E37A}"/>
              </a:ext>
            </a:extLst>
          </p:cNvPr>
          <p:cNvCxnSpPr>
            <a:cxnSpLocks/>
          </p:cNvCxnSpPr>
          <p:nvPr/>
        </p:nvCxnSpPr>
        <p:spPr>
          <a:xfrm flipV="1">
            <a:off x="1859405" y="2572465"/>
            <a:ext cx="264323" cy="249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9E39285-5322-2D43-E67B-06D57AEDE70B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227F27AB-897E-A97E-DCEF-047F22CB05A3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7310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5EF88C-9EF5-AA41-AA7C-C7CBEC288279}"/>
              </a:ext>
            </a:extLst>
          </p:cNvPr>
          <p:cNvSpPr/>
          <p:nvPr/>
        </p:nvSpPr>
        <p:spPr>
          <a:xfrm>
            <a:off x="251520" y="1916426"/>
            <a:ext cx="1584176" cy="9361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Write(A)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Write(B)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717EA92-7BC1-604C-93D0-FA84B8EC6FA5}"/>
              </a:ext>
            </a:extLst>
          </p:cNvPr>
          <p:cNvCxnSpPr>
            <a:cxnSpLocks/>
          </p:cNvCxnSpPr>
          <p:nvPr/>
        </p:nvCxnSpPr>
        <p:spPr>
          <a:xfrm>
            <a:off x="1835696" y="1916426"/>
            <a:ext cx="278663" cy="464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3CF4C12B-1682-4740-8F2D-8B6DC828E37A}"/>
              </a:ext>
            </a:extLst>
          </p:cNvPr>
          <p:cNvCxnSpPr>
            <a:cxnSpLocks/>
          </p:cNvCxnSpPr>
          <p:nvPr/>
        </p:nvCxnSpPr>
        <p:spPr>
          <a:xfrm flipV="1">
            <a:off x="1859405" y="2572465"/>
            <a:ext cx="264323" cy="249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0225A9B3-E4FC-C669-C463-F52D7A4007BE}"/>
              </a:ext>
            </a:extLst>
          </p:cNvPr>
          <p:cNvSpPr/>
          <p:nvPr/>
        </p:nvSpPr>
        <p:spPr>
          <a:xfrm>
            <a:off x="1547664" y="5096272"/>
            <a:ext cx="5147813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Pages are flushed to disk one-by-one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1BEC5BA-ADF3-DAF1-0737-34C0103A8E69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0B4BC51A-8C8F-B9F7-228C-70E221B29496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992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8601B-C731-2D4E-941A-DA8AB318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Deconstructing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(SYNC)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1F5B-266E-E24C-88EF-D205D5AF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844BEC-53A7-084D-9150-AAD000F5A4FA}"/>
              </a:ext>
            </a:extLst>
          </p:cNvPr>
          <p:cNvSpPr txBox="1">
            <a:spLocks/>
          </p:cNvSpPr>
          <p:nvPr/>
        </p:nvSpPr>
        <p:spPr>
          <a:xfrm>
            <a:off x="1547664" y="1201316"/>
            <a:ext cx="6189712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B88A67-6E6F-5B4E-AA01-5ACBBF927F06}"/>
              </a:ext>
            </a:extLst>
          </p:cNvPr>
          <p:cNvSpPr/>
          <p:nvPr/>
        </p:nvSpPr>
        <p:spPr>
          <a:xfrm>
            <a:off x="1043608" y="3361556"/>
            <a:ext cx="2160240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65C907-329C-A448-9B31-07EA5D784468}"/>
              </a:ext>
            </a:extLst>
          </p:cNvPr>
          <p:cNvSpPr/>
          <p:nvPr/>
        </p:nvSpPr>
        <p:spPr>
          <a:xfrm>
            <a:off x="1422254" y="4332823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Page cache</a:t>
            </a:r>
            <a:endParaRPr lang="zh-CN" altLang="en-US" dirty="0"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0B5A40-6020-D84E-9EA6-3E11AF684DD0}"/>
              </a:ext>
            </a:extLst>
          </p:cNvPr>
          <p:cNvSpPr/>
          <p:nvPr/>
        </p:nvSpPr>
        <p:spPr>
          <a:xfrm>
            <a:off x="1052601" y="363589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records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E158AC-CE8C-0B41-8B04-8DC7AE994D69}"/>
              </a:ext>
            </a:extLst>
          </p:cNvPr>
          <p:cNvSpPr/>
          <p:nvPr/>
        </p:nvSpPr>
        <p:spPr>
          <a:xfrm>
            <a:off x="2645182" y="3539772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42BB1A-8CA4-8E43-BD93-EF261C39ABFC}"/>
              </a:ext>
            </a:extLst>
          </p:cNvPr>
          <p:cNvSpPr/>
          <p:nvPr/>
        </p:nvSpPr>
        <p:spPr>
          <a:xfrm>
            <a:off x="2637579" y="346691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20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ECDAEA-D8DC-1346-B9F3-42EA702DCF16}"/>
              </a:ext>
            </a:extLst>
          </p:cNvPr>
          <p:cNvSpPr/>
          <p:nvPr/>
        </p:nvSpPr>
        <p:spPr>
          <a:xfrm>
            <a:off x="3939000" y="3080162"/>
            <a:ext cx="3798375" cy="151216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1CA73FB-65D1-5C42-80C4-B6D346ECCDF5}"/>
              </a:ext>
            </a:extLst>
          </p:cNvPr>
          <p:cNvSpPr/>
          <p:nvPr/>
        </p:nvSpPr>
        <p:spPr>
          <a:xfrm>
            <a:off x="5521433" y="473743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j-lt"/>
                <a:cs typeface="+mn-ea"/>
                <a:sym typeface="+mn-lt"/>
              </a:rPr>
              <a:t>Disk</a:t>
            </a:r>
            <a:endParaRPr lang="zh-CN" altLang="en-US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4C0842-916A-E84C-B81D-DE16F63E5DA5}"/>
              </a:ext>
            </a:extLst>
          </p:cNvPr>
          <p:cNvSpPr/>
          <p:nvPr/>
        </p:nvSpPr>
        <p:spPr>
          <a:xfrm>
            <a:off x="4130024" y="3267198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5F7BF-00CA-6947-BE1D-D4D6E4FED731}"/>
              </a:ext>
            </a:extLst>
          </p:cNvPr>
          <p:cNvSpPr/>
          <p:nvPr/>
        </p:nvSpPr>
        <p:spPr>
          <a:xfrm>
            <a:off x="4617799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7EFD5F9-CD41-4349-9B66-1DE3A886AD84}"/>
              </a:ext>
            </a:extLst>
          </p:cNvPr>
          <p:cNvSpPr/>
          <p:nvPr/>
        </p:nvSpPr>
        <p:spPr>
          <a:xfrm>
            <a:off x="5168863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DEDC92-D441-764E-BC3E-882B3B87FF13}"/>
              </a:ext>
            </a:extLst>
          </p:cNvPr>
          <p:cNvSpPr/>
          <p:nvPr/>
        </p:nvSpPr>
        <p:spPr>
          <a:xfrm>
            <a:off x="5656638" y="3271016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23C522E-14C4-054A-941F-56CEB7A0F5CF}"/>
              </a:ext>
            </a:extLst>
          </p:cNvPr>
          <p:cNvSpPr/>
          <p:nvPr/>
        </p:nvSpPr>
        <p:spPr>
          <a:xfrm>
            <a:off x="6207702" y="3262911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C34E750-2AF3-114B-8772-F2CEBA43DC4F}"/>
              </a:ext>
            </a:extLst>
          </p:cNvPr>
          <p:cNvSpPr/>
          <p:nvPr/>
        </p:nvSpPr>
        <p:spPr>
          <a:xfrm>
            <a:off x="6695477" y="3258624"/>
            <a:ext cx="360040" cy="55299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84CBC-C3A0-814E-A8AA-6F7F4E33D552}"/>
              </a:ext>
            </a:extLst>
          </p:cNvPr>
          <p:cNvSpPr/>
          <p:nvPr/>
        </p:nvSpPr>
        <p:spPr>
          <a:xfrm>
            <a:off x="4067944" y="3219281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0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1839B97-35F4-DE46-BEF2-642B562463DA}"/>
              </a:ext>
            </a:extLst>
          </p:cNvPr>
          <p:cNvSpPr/>
          <p:nvPr/>
        </p:nvSpPr>
        <p:spPr>
          <a:xfrm>
            <a:off x="4591164" y="3217388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b: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10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5EF88C-9EF5-AA41-AA7C-C7CBEC288279}"/>
              </a:ext>
            </a:extLst>
          </p:cNvPr>
          <p:cNvSpPr/>
          <p:nvPr/>
        </p:nvSpPr>
        <p:spPr>
          <a:xfrm>
            <a:off x="251520" y="1916426"/>
            <a:ext cx="1584176" cy="9361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Write(A)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Write(B)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717EA92-7BC1-604C-93D0-FA84B8EC6FA5}"/>
              </a:ext>
            </a:extLst>
          </p:cNvPr>
          <p:cNvCxnSpPr>
            <a:cxnSpLocks/>
          </p:cNvCxnSpPr>
          <p:nvPr/>
        </p:nvCxnSpPr>
        <p:spPr>
          <a:xfrm>
            <a:off x="1835696" y="1916426"/>
            <a:ext cx="278663" cy="464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3CF4C12B-1682-4740-8F2D-8B6DC828E37A}"/>
              </a:ext>
            </a:extLst>
          </p:cNvPr>
          <p:cNvCxnSpPr>
            <a:cxnSpLocks/>
          </p:cNvCxnSpPr>
          <p:nvPr/>
        </p:nvCxnSpPr>
        <p:spPr>
          <a:xfrm flipV="1">
            <a:off x="1859405" y="2572465"/>
            <a:ext cx="264323" cy="2492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5C5D291C-B223-B947-B1E2-90CE0B573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28" y="3041281"/>
            <a:ext cx="1289164" cy="1289164"/>
          </a:xfrm>
          <a:prstGeom prst="rect">
            <a:avLst/>
          </a:prstGeom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2306DECF-A91D-1640-A98D-CEF936994A1E}"/>
              </a:ext>
            </a:extLst>
          </p:cNvPr>
          <p:cNvSpPr/>
          <p:nvPr/>
        </p:nvSpPr>
        <p:spPr>
          <a:xfrm>
            <a:off x="3075519" y="4270938"/>
            <a:ext cx="5323929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 dirty="0">
                <a:solidFill>
                  <a:srgbClr val="BE384B"/>
                </a:solidFill>
              </a:rPr>
              <a:t>Consistency is broken after the machine failure! </a:t>
            </a:r>
            <a:endParaRPr lang="en-US" altLang="zh-CN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1BF535-0631-D892-501B-4D304AD3CF90}"/>
              </a:ext>
            </a:extLst>
          </p:cNvPr>
          <p:cNvSpPr/>
          <p:nvPr/>
        </p:nvSpPr>
        <p:spPr>
          <a:xfrm>
            <a:off x="2273584" y="4846746"/>
            <a:ext cx="5048469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 dirty="0">
                <a:solidFill>
                  <a:srgbClr val="BE384B"/>
                </a:solidFill>
              </a:rPr>
              <a:t>Application invariant that must preserve</a:t>
            </a:r>
            <a:r>
              <a:rPr lang="en-US" altLang="zh-CN" dirty="0"/>
              <a:t>: </a:t>
            </a:r>
          </a:p>
          <a:p>
            <a:pPr marL="223564" indent="-223564"/>
            <a:r>
              <a:rPr lang="en-US" altLang="zh-CN" dirty="0"/>
              <a:t>  bank(a) + bank(b) never changes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1A1C52DE-8DED-E48F-C283-8AA38424271C}"/>
              </a:ext>
            </a:extLst>
          </p:cNvPr>
          <p:cNvCxnSpPr/>
          <p:nvPr/>
        </p:nvCxnSpPr>
        <p:spPr>
          <a:xfrm>
            <a:off x="-288540" y="2857500"/>
            <a:ext cx="97210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9525C24F-60FD-B837-B7C5-84CE1833578A}"/>
              </a:ext>
            </a:extLst>
          </p:cNvPr>
          <p:cNvSpPr/>
          <p:nvPr/>
        </p:nvSpPr>
        <p:spPr>
          <a:xfrm>
            <a:off x="2879387" y="3726732"/>
            <a:ext cx="1966024" cy="291836"/>
          </a:xfrm>
          <a:custGeom>
            <a:avLst/>
            <a:gdLst>
              <a:gd name="connsiteX0" fmla="*/ 0 w 2459110"/>
              <a:gd name="connsiteY0" fmla="*/ 0 h 322057"/>
              <a:gd name="connsiteX1" fmla="*/ 778213 w 2459110"/>
              <a:gd name="connsiteY1" fmla="*/ 48638 h 322057"/>
              <a:gd name="connsiteX2" fmla="*/ 865762 w 2459110"/>
              <a:gd name="connsiteY2" fmla="*/ 252919 h 322057"/>
              <a:gd name="connsiteX3" fmla="*/ 2247090 w 2459110"/>
              <a:gd name="connsiteY3" fmla="*/ 311285 h 322057"/>
              <a:gd name="connsiteX4" fmla="*/ 2431915 w 2459110"/>
              <a:gd name="connsiteY4" fmla="*/ 58366 h 32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9110" h="322057">
                <a:moveTo>
                  <a:pt x="0" y="0"/>
                </a:moveTo>
                <a:cubicBezTo>
                  <a:pt x="316959" y="3242"/>
                  <a:pt x="633919" y="6485"/>
                  <a:pt x="778213" y="48638"/>
                </a:cubicBezTo>
                <a:cubicBezTo>
                  <a:pt x="922507" y="90791"/>
                  <a:pt x="620949" y="209145"/>
                  <a:pt x="865762" y="252919"/>
                </a:cubicBezTo>
                <a:cubicBezTo>
                  <a:pt x="1110575" y="296693"/>
                  <a:pt x="1986065" y="343710"/>
                  <a:pt x="2247090" y="311285"/>
                </a:cubicBezTo>
                <a:cubicBezTo>
                  <a:pt x="2508115" y="278860"/>
                  <a:pt x="2470015" y="168613"/>
                  <a:pt x="2431915" y="5836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81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strong consistency model (continued)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dirty="0">
                <a:solidFill>
                  <a:schemeClr val="tx1"/>
                </a:solidFill>
              </a:rPr>
              <a:t>some serial behavior</a:t>
            </a:r>
          </a:p>
          <a:p>
            <a:pPr lvl="1"/>
            <a:r>
              <a:rPr lang="en" altLang="zh-CN" dirty="0"/>
              <a:t>The operations that need to be executed in an atomic unit (usually called operations belonging to a </a:t>
            </a:r>
            <a:r>
              <a:rPr lang="en" altLang="zh-CN" dirty="0">
                <a:highlight>
                  <a:srgbClr val="FFFF00"/>
                </a:highlight>
              </a:rPr>
              <a:t>transaction</a:t>
            </a:r>
            <a:r>
              <a:rPr lang="en" altLang="zh-CN" dirty="0"/>
              <a:t>) are executed on a machine </a:t>
            </a:r>
            <a:r>
              <a:rPr lang="en" altLang="zh-CN" b="1" dirty="0">
                <a:solidFill>
                  <a:srgbClr val="C00000"/>
                </a:solidFill>
              </a:rPr>
              <a:t>that </a:t>
            </a:r>
            <a:r>
              <a:rPr kumimoji="1" lang="en-US" altLang="zh-CN" b="1" dirty="0">
                <a:solidFill>
                  <a:srgbClr val="C00000"/>
                </a:solidFill>
              </a:rPr>
              <a:t>happens completely or not at all (all-or-nothing atomicity)</a:t>
            </a:r>
          </a:p>
          <a:p>
            <a:r>
              <a:rPr kumimoji="1" lang="en" altLang="zh-CN" dirty="0"/>
              <a:t>All-or-nothing atomicity makes it much easier to reason about failures</a:t>
            </a:r>
          </a:p>
          <a:p>
            <a:pPr lvl="1"/>
            <a:r>
              <a:rPr kumimoji="1" lang="en" altLang="zh-CN" dirty="0"/>
              <a:t>Need to think about the consequences of the action happening or not happening, but not about the action </a:t>
            </a:r>
            <a:r>
              <a:rPr kumimoji="1" lang="en" altLang="zh-CN" b="1" i="1" dirty="0">
                <a:solidFill>
                  <a:srgbClr val="BE384B"/>
                </a:solidFill>
              </a:rPr>
              <a:t>partially</a:t>
            </a:r>
            <a:r>
              <a:rPr kumimoji="1" lang="en" altLang="zh-CN" dirty="0"/>
              <a:t> happening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09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A51DC-97B1-4E41-B249-B5E75429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Achieving atomicity: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87389F-636D-D642-B6D8-E91E7A54B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661648" cy="3771636"/>
          </a:xfrm>
        </p:spPr>
        <p:txBody>
          <a:bodyPr/>
          <a:lstStyle/>
          <a:p>
            <a:r>
              <a:rPr kumimoji="1" lang="en-US" altLang="zh-CN" dirty="0"/>
              <a:t>Ensure a set of operations written to a file is all-or-nothing </a:t>
            </a:r>
          </a:p>
          <a:p>
            <a:pPr lvl="1"/>
            <a:r>
              <a:rPr kumimoji="1" lang="en-US" altLang="zh-CN" dirty="0"/>
              <a:t>E.g., writes records a &amp; b to the bank file </a:t>
            </a:r>
          </a:p>
          <a:p>
            <a:r>
              <a:rPr kumimoji="1" lang="en-US" altLang="zh-CN" dirty="0"/>
              <a:t>High-level idea (copy-on-write): </a:t>
            </a:r>
          </a:p>
          <a:p>
            <a:pPr lvl="1"/>
            <a:r>
              <a:rPr kumimoji="1" lang="en-US" altLang="zh-CN" dirty="0"/>
              <a:t>Do not modify the old copy (there is always a consistent copy) </a:t>
            </a:r>
          </a:p>
          <a:p>
            <a:pPr lvl="1"/>
            <a:r>
              <a:rPr kumimoji="1" lang="en-US" altLang="zh-CN" dirty="0"/>
              <a:t>Replace the origin file with the updates only if all the writes to are successful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3E72C1-B447-9A40-B820-C29EBEA6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5BA1A1-06AF-5846-AD7A-AB7D1F80B4FC}"/>
              </a:ext>
            </a:extLst>
          </p:cNvPr>
          <p:cNvSpPr txBox="1">
            <a:spLocks/>
          </p:cNvSpPr>
          <p:nvPr/>
        </p:nvSpPr>
        <p:spPr>
          <a:xfrm>
            <a:off x="42123" y="3586785"/>
            <a:ext cx="4385861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949A97-60E0-C748-8E56-768E31AAE281}"/>
              </a:ext>
            </a:extLst>
          </p:cNvPr>
          <p:cNvSpPr txBox="1">
            <a:spLocks/>
          </p:cNvSpPr>
          <p:nvPr/>
        </p:nvSpPr>
        <p:spPr>
          <a:xfrm>
            <a:off x="4572000" y="358678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49CEE5A-4D71-E34F-AF91-84A3A606483E}"/>
              </a:ext>
            </a:extLst>
          </p:cNvPr>
          <p:cNvSpPr/>
          <p:nvPr/>
        </p:nvSpPr>
        <p:spPr>
          <a:xfrm>
            <a:off x="1403648" y="3314753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Original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31F8B4-F167-B548-9CFB-0EBD64AAD7EA}"/>
              </a:ext>
            </a:extLst>
          </p:cNvPr>
          <p:cNvSpPr/>
          <p:nvPr/>
        </p:nvSpPr>
        <p:spPr>
          <a:xfrm>
            <a:off x="6260874" y="3314753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16071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0588B-7690-FD4A-9E7D-72C6CB0E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Shadow copy: analysis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219A18-3E69-C340-9DE1-9303998A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577580"/>
            <a:ext cx="8229600" cy="1503997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Question: what happen if a crash happens during </a:t>
            </a:r>
            <a:r>
              <a:rPr kumimoji="1" lang="en-US" altLang="zh-CN" dirty="0" err="1"/>
              <a:t>fcopy</a:t>
            </a:r>
            <a:r>
              <a:rPr kumimoji="1" lang="en-US" altLang="zh-CN" dirty="0"/>
              <a:t> or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The origin bank file is always consistent </a:t>
            </a:r>
          </a:p>
          <a:p>
            <a:pPr lvl="1"/>
            <a:r>
              <a:rPr kumimoji="1" lang="en-US" altLang="zh-CN" dirty="0"/>
              <a:t>We can just remove the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bank_temp</a:t>
            </a:r>
            <a:r>
              <a:rPr kumimoji="1" lang="en-US" altLang="zh-CN" dirty="0"/>
              <a:t>, so the transfer not happens</a:t>
            </a:r>
          </a:p>
          <a:p>
            <a:pPr marL="74250" lvl="1" indent="0">
              <a:buNone/>
            </a:pP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9C7AF6-40EA-FF47-B03D-94287140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B34771-DC6F-9B4D-98E6-0B5B7FDF5B7E}"/>
              </a:ext>
            </a:extLst>
          </p:cNvPr>
          <p:cNvSpPr txBox="1">
            <a:spLocks/>
          </p:cNvSpPr>
          <p:nvPr/>
        </p:nvSpPr>
        <p:spPr>
          <a:xfrm>
            <a:off x="2286000" y="117733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b="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b="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5352B49-AAB7-024E-BED5-B8A954360616}"/>
              </a:ext>
            </a:extLst>
          </p:cNvPr>
          <p:cNvSpPr/>
          <p:nvPr/>
        </p:nvSpPr>
        <p:spPr>
          <a:xfrm>
            <a:off x="3569889" y="896208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4188775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0588B-7690-FD4A-9E7D-72C6CB0E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Shadow copy: analysis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219A18-3E69-C340-9DE1-9303998A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577580"/>
            <a:ext cx="8229600" cy="19085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happen if a crash happens during rename? </a:t>
            </a:r>
          </a:p>
          <a:p>
            <a:pPr lvl="1"/>
            <a:r>
              <a:rPr kumimoji="1" lang="en-US" altLang="zh-CN" dirty="0"/>
              <a:t>For the bank transfer, it is consistent </a:t>
            </a:r>
          </a:p>
          <a:p>
            <a:r>
              <a:rPr kumimoji="1" lang="en-US" altLang="zh-CN" dirty="0"/>
              <a:t>What about the filesystem state?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file system state important?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9C7AF6-40EA-FF47-B03D-94287140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B34771-DC6F-9B4D-98E6-0B5B7FDF5B7E}"/>
              </a:ext>
            </a:extLst>
          </p:cNvPr>
          <p:cNvSpPr txBox="1">
            <a:spLocks/>
          </p:cNvSpPr>
          <p:nvPr/>
        </p:nvSpPr>
        <p:spPr>
          <a:xfrm>
            <a:off x="2286000" y="117733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5352B49-AAB7-024E-BED5-B8A954360616}"/>
              </a:ext>
            </a:extLst>
          </p:cNvPr>
          <p:cNvSpPr/>
          <p:nvPr/>
        </p:nvSpPr>
        <p:spPr>
          <a:xfrm>
            <a:off x="3569889" y="896208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4647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12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222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1777380"/>
            <a:ext cx="1080120" cy="351958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5055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dirty="0">
                <a:solidFill>
                  <a:schemeClr val="tx1"/>
                </a:solidFill>
              </a:rPr>
              <a:t>13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C00000"/>
                </a:solidFill>
              </a:rPr>
              <a:t>2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2281436"/>
            <a:ext cx="1080120" cy="3015526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77214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dirty="0"/>
              <a:t>filename " 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 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C00000"/>
                </a:solidFill>
              </a:rPr>
              <a:t>0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dirty="0">
                <a:solidFill>
                  <a:schemeClr val="tx1"/>
                </a:solidFill>
              </a:rPr>
              <a:t>2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2713484"/>
            <a:ext cx="1080120" cy="258347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6675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b="1" strike="sngStrike" dirty="0">
                <a:solidFill>
                  <a:srgbClr val="C00000"/>
                </a:solidFill>
              </a:rPr>
              <a:t>filename " </a:t>
            </a:r>
            <a:r>
              <a:rPr kumimoji="1" lang="en" altLang="zh-CN" b="1" strike="sngStrike" dirty="0" err="1">
                <a:solidFill>
                  <a:srgbClr val="C00000"/>
                </a:solidFill>
              </a:rPr>
              <a:t>temp_bank</a:t>
            </a:r>
            <a:r>
              <a:rPr kumimoji="1" lang="en" altLang="zh-CN" b="1" strike="sngStrike" dirty="0">
                <a:solidFill>
                  <a:srgbClr val="C00000"/>
                </a:solidFill>
              </a:rPr>
              <a:t> " → </a:t>
            </a:r>
            <a:r>
              <a:rPr kumimoji="1" lang="en" altLang="zh-CN" b="1" strike="sngStrike" dirty="0" err="1">
                <a:solidFill>
                  <a:srgbClr val="C00000"/>
                </a:solidFill>
              </a:rPr>
              <a:t>inode</a:t>
            </a:r>
            <a:r>
              <a:rPr kumimoji="1" lang="en" altLang="zh-CN" b="1" strike="sngStrike" dirty="0">
                <a:solidFill>
                  <a:srgbClr val="C00000"/>
                </a:solidFill>
              </a:rPr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</a:t>
            </a:r>
            <a:r>
              <a:rPr kumimoji="1" lang="en" altLang="zh-CN" b="1" dirty="0">
                <a:solidFill>
                  <a:schemeClr val="tx1"/>
                </a:solidFill>
              </a:rPr>
              <a:t> </a:t>
            </a:r>
            <a:r>
              <a:rPr kumimoji="1" lang="en" altLang="zh-CN" dirty="0">
                <a:solidFill>
                  <a:schemeClr val="tx1"/>
                </a:solidFill>
              </a:rPr>
              <a:t>0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dirty="0">
                <a:solidFill>
                  <a:schemeClr val="tx1"/>
                </a:solidFill>
              </a:rPr>
              <a:t>2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3433564"/>
            <a:ext cx="1080120" cy="186339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7327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rename(</a:t>
            </a:r>
            <a:r>
              <a:rPr lang="en-US" altLang="zh-CN" dirty="0" err="1">
                <a:sym typeface="+mn-lt"/>
              </a:rPr>
              <a:t>temp_bank</a:t>
            </a:r>
            <a:r>
              <a:rPr lang="en-US" altLang="zh-CN" dirty="0">
                <a:sym typeface="+mn-lt"/>
              </a:rPr>
              <a:t>, bank)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strike="sngStrike" dirty="0">
                <a:solidFill>
                  <a:schemeClr val="tx1"/>
                </a:solidFill>
              </a:rPr>
              <a:t>filename "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temp_bank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" →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inode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</a:t>
            </a:r>
            <a:r>
              <a:rPr kumimoji="1" lang="en" altLang="zh-CN" b="1" dirty="0">
                <a:solidFill>
                  <a:schemeClr val="tx1"/>
                </a:solidFill>
              </a:rPr>
              <a:t> </a:t>
            </a:r>
            <a:r>
              <a:rPr kumimoji="1" lang="en" altLang="zh-CN" dirty="0">
                <a:solidFill>
                  <a:schemeClr val="tx1"/>
                </a:solidFill>
              </a:rPr>
              <a:t>0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C00000"/>
                </a:solidFill>
              </a:rPr>
              <a:t>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2700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4081636"/>
            <a:ext cx="1080120" cy="1215326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26191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If crash, what step will cause problem?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6" name="Picture 2" descr="Computer That Never Crashes Mimics Biology | Ubergizmo">
            <a:extLst>
              <a:ext uri="{FF2B5EF4-FFF2-40B4-BE49-F238E27FC236}">
                <a16:creationId xmlns:a16="http://schemas.microsoft.com/office/drawing/2014/main" id="{29ACEB01-BBF9-284E-9FAC-58022EF7B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678107"/>
            <a:ext cx="36195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6104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>
                <a:sym typeface="+mn-lt"/>
              </a:rPr>
              <a:t>Problem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Directory data blocks:</a:t>
            </a:r>
          </a:p>
          <a:p>
            <a:pPr lvl="1"/>
            <a:r>
              <a:rPr kumimoji="1" lang="en" altLang="zh-CN" dirty="0"/>
              <a:t>filename "bank" → </a:t>
            </a:r>
            <a:r>
              <a:rPr kumimoji="1" lang="en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" altLang="zh-CN" b="1" dirty="0">
                <a:solidFill>
                  <a:srgbClr val="C00000"/>
                </a:solidFill>
              </a:rPr>
              <a:t> 13</a:t>
            </a:r>
          </a:p>
          <a:p>
            <a:pPr lvl="1"/>
            <a:r>
              <a:rPr kumimoji="1" lang="en" altLang="zh-CN" dirty="0"/>
              <a:t>filename ”</a:t>
            </a:r>
            <a:r>
              <a:rPr kumimoji="1" lang="en" altLang="zh-CN" dirty="0" err="1"/>
              <a:t>temp_bank</a:t>
            </a:r>
            <a:r>
              <a:rPr kumimoji="1" lang="en" altLang="zh-CN" dirty="0"/>
              <a:t>" → </a:t>
            </a:r>
            <a:r>
              <a:rPr kumimoji="1" lang="en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" altLang="zh-CN" b="1" dirty="0">
                <a:solidFill>
                  <a:srgbClr val="C00000"/>
                </a:solidFill>
              </a:rPr>
              <a:t> 13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12:</a:t>
            </a:r>
          </a:p>
          <a:p>
            <a:pPr lvl="1"/>
            <a:r>
              <a:rPr kumimoji="1" lang="en" altLang="zh-CN" dirty="0"/>
              <a:t>data blocks: 3, 4, 5</a:t>
            </a:r>
          </a:p>
          <a:p>
            <a:pPr lvl="1"/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r>
              <a:rPr kumimoji="1" lang="en" altLang="zh-CN" dirty="0" err="1"/>
              <a:t>inode</a:t>
            </a:r>
            <a:r>
              <a:rPr kumimoji="1" lang="en" altLang="zh-CN" dirty="0"/>
              <a:t> 13:</a:t>
            </a:r>
          </a:p>
          <a:p>
            <a:pPr lvl="1"/>
            <a:r>
              <a:rPr kumimoji="1" lang="en" altLang="zh-CN" dirty="0"/>
              <a:t>data blocks: 6, 7, 8</a:t>
            </a:r>
          </a:p>
          <a:p>
            <a:pPr lvl="1"/>
            <a:r>
              <a:rPr kumimoji="1" lang="en" altLang="zh-CN" b="1" dirty="0" err="1">
                <a:solidFill>
                  <a:srgbClr val="C00000"/>
                </a:solidFill>
              </a:rPr>
              <a:t>refcount</a:t>
            </a:r>
            <a:r>
              <a:rPr kumimoji="1" lang="en" altLang="zh-CN" b="1" dirty="0">
                <a:solidFill>
                  <a:srgbClr val="C00000"/>
                </a:solidFill>
              </a:rPr>
              <a:t>: 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1777380"/>
            <a:ext cx="1080120" cy="351958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50" name="Picture 2" descr="闪电图片-卡通手绘闪电素材免费下载-PS123">
            <a:extLst>
              <a:ext uri="{FF2B5EF4-FFF2-40B4-BE49-F238E27FC236}">
                <a16:creationId xmlns:a16="http://schemas.microsoft.com/office/drawing/2014/main" id="{7BFB2B3D-7B7D-2647-A87C-2B39B62A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72" y="1769482"/>
            <a:ext cx="1080120" cy="108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472DD85-9067-F74B-9B37-CA71CD096E36}"/>
              </a:ext>
            </a:extLst>
          </p:cNvPr>
          <p:cNvSpPr/>
          <p:nvPr/>
        </p:nvSpPr>
        <p:spPr>
          <a:xfrm>
            <a:off x="3095328" y="3441120"/>
            <a:ext cx="5869157" cy="64584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000">
                <a:sym typeface="+mn-lt"/>
              </a:rPr>
              <a:t>Two names point</a:t>
            </a:r>
            <a:r>
              <a:rPr lang="zh-CN" altLang="en-US" sz="2000">
                <a:sym typeface="+mn-lt"/>
              </a:rPr>
              <a:t> </a:t>
            </a:r>
            <a:r>
              <a:rPr lang="en-US" altLang="zh-CN" sz="2000">
                <a:sym typeface="+mn-lt"/>
              </a:rPr>
              <a:t>to </a:t>
            </a:r>
            <a:r>
              <a:rPr lang="en-US" altLang="zh-CN" sz="2000" err="1">
                <a:solidFill>
                  <a:srgbClr val="0096FF"/>
                </a:solidFill>
                <a:sym typeface="+mn-lt"/>
              </a:rPr>
              <a:t>fnew</a:t>
            </a:r>
            <a:r>
              <a:rPr lang="en-US" altLang="zh-CN" sz="2000" err="1">
                <a:ea typeface="Arial" charset="0"/>
                <a:sym typeface="+mn-lt"/>
              </a:rPr>
              <a:t>’</a:t>
            </a:r>
            <a:r>
              <a:rPr lang="en-US" altLang="zh-CN" sz="2000" err="1">
                <a:sym typeface="+mn-lt"/>
              </a:rPr>
              <a:t>s</a:t>
            </a:r>
            <a:r>
              <a:rPr lang="en-US" altLang="zh-CN" sz="2000">
                <a:sym typeface="+mn-lt"/>
              </a:rPr>
              <a:t> </a:t>
            </a:r>
            <a:r>
              <a:rPr lang="en-US" altLang="zh-CN" sz="2000" err="1">
                <a:sym typeface="+mn-lt"/>
              </a:rPr>
              <a:t>inode</a:t>
            </a:r>
            <a:r>
              <a:rPr lang="en-US" altLang="zh-CN" sz="2000">
                <a:sym typeface="+mn-lt"/>
              </a:rPr>
              <a:t>, but </a:t>
            </a:r>
            <a:r>
              <a:rPr lang="en-US" altLang="zh-CN" sz="2000" err="1">
                <a:solidFill>
                  <a:srgbClr val="0096FF"/>
                </a:solidFill>
                <a:sym typeface="+mn-lt"/>
              </a:rPr>
              <a:t>refcount</a:t>
            </a:r>
            <a:r>
              <a:rPr lang="en-US" altLang="zh-CN" sz="2000">
                <a:solidFill>
                  <a:srgbClr val="0096FF"/>
                </a:solidFill>
                <a:sym typeface="+mn-lt"/>
              </a:rPr>
              <a:t> </a:t>
            </a:r>
            <a:r>
              <a:rPr lang="en-US" altLang="zh-CN" sz="2000">
                <a:sym typeface="+mn-lt"/>
              </a:rPr>
              <a:t>is 1</a:t>
            </a:r>
          </a:p>
          <a:p>
            <a:pPr lvl="1"/>
            <a:r>
              <a:rPr lang="en-US" altLang="zh-CN" sz="2000">
                <a:solidFill>
                  <a:srgbClr val="C00000"/>
                </a:solidFill>
                <a:sym typeface="+mn-lt"/>
              </a:rPr>
              <a:t>which reference is the correct one?</a:t>
            </a:r>
          </a:p>
        </p:txBody>
      </p:sp>
    </p:spTree>
    <p:extLst>
      <p:ext uri="{BB962C8B-B14F-4D97-AF65-F5344CB8AC3E}">
        <p14:creationId xmlns:p14="http://schemas.microsoft.com/office/powerpoint/2010/main" val="21781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A3DD55-B6DA-6249-A473-CDC8C790F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solution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95BD8D-F4D7-6941-916B-BF5D73343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-US" altLang="zh-CN" dirty="0"/>
              <a:t>Ask application to remove the unnecessary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i.e.,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knows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 "</a:t>
            </a:r>
            <a:r>
              <a:rPr kumimoji="1" lang="en-US" altLang="zh-CN" dirty="0" err="1"/>
              <a:t>bank_temp</a:t>
            </a:r>
            <a:r>
              <a:rPr kumimoji="1" lang="en-US" altLang="zh-CN" dirty="0"/>
              <a:t>" should be removed </a:t>
            </a:r>
          </a:p>
          <a:p>
            <a:r>
              <a:rPr kumimoji="1" lang="en-US" altLang="zh-CN" dirty="0"/>
              <a:t>Typically, not a good idea, because the file system state depends on the application ! </a:t>
            </a:r>
          </a:p>
          <a:p>
            <a:pPr lvl="1"/>
            <a:r>
              <a:rPr kumimoji="1" lang="en-US" altLang="zh-CN" dirty="0"/>
              <a:t>If a user is malicious, the file system will eventually run out of space for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A35BAD-F27D-E44A-AF92-D83D2DA1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670E550-08F4-B643-A47C-22D467F7C501}"/>
              </a:ext>
            </a:extLst>
          </p:cNvPr>
          <p:cNvSpPr/>
          <p:nvPr/>
        </p:nvSpPr>
        <p:spPr>
          <a:xfrm>
            <a:off x="302840" y="4130184"/>
            <a:ext cx="8229600" cy="64584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sz="2000" dirty="0"/>
              <a:t>Ideal</a:t>
            </a:r>
            <a:r>
              <a:rPr lang="zh-CN" altLang="en-US" sz="2000" dirty="0"/>
              <a:t> </a:t>
            </a:r>
            <a:r>
              <a:rPr lang="en-US" altLang="zh-CN" sz="2000" dirty="0"/>
              <a:t>semantic: the application’s recovery method should be decoupled from the filesystem recovery method</a:t>
            </a:r>
          </a:p>
        </p:txBody>
      </p:sp>
    </p:spTree>
    <p:extLst>
      <p:ext uri="{BB962C8B-B14F-4D97-AF65-F5344CB8AC3E}">
        <p14:creationId xmlns:p14="http://schemas.microsoft.com/office/powerpoint/2010/main" val="11461850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4A844F-5EBA-5448-A6EC-56F432159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Goal: file system ensures all its API is all-or-nothing atomic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6C1D4D-2634-644B-8B4F-7AA959E1B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To decouple the atomicity of shadow copy from the application </a:t>
            </a:r>
          </a:p>
          <a:p>
            <a:r>
              <a:rPr kumimoji="1" lang="en-US" altLang="zh-CN" dirty="0"/>
              <a:t>Key method:  journaling </a:t>
            </a:r>
          </a:p>
          <a:p>
            <a:pPr lvl="1"/>
            <a:r>
              <a:rPr kumimoji="1" lang="en-US" altLang="zh-CN" dirty="0"/>
              <a:t>Observation: the failure is inevitable, so operation that requires all-or-nothing can partially execute </a:t>
            </a:r>
          </a:p>
          <a:p>
            <a:pPr lvl="1"/>
            <a:r>
              <a:rPr kumimoji="1" lang="en-US" altLang="zh-CN" dirty="0"/>
              <a:t>We cannot rely on shadow copy for filesystem operations here, since it relies on another atomic operation </a:t>
            </a:r>
          </a:p>
          <a:p>
            <a:r>
              <a:rPr kumimoji="1" lang="en-US" altLang="zh-CN" dirty="0"/>
              <a:t>But does partially execute operation matters? It does not matter </a:t>
            </a:r>
            <a:r>
              <a:rPr kumimoji="1" lang="en-US" altLang="zh-CN" dirty="0">
                <a:solidFill>
                  <a:srgbClr val="C00000"/>
                </a:solidFill>
              </a:rPr>
              <a:t>if we can repair the inconsistency state!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CE3BC0-1512-9047-BAA2-F00F9A74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71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6EDBB-BDC0-7942-B5EB-225F4D63A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Journaling overview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DDE9C-2026-F141-B91B-C8D26CF21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 approach</a:t>
            </a:r>
          </a:p>
          <a:p>
            <a:pPr lvl="1"/>
            <a:r>
              <a:rPr kumimoji="1" lang="en-US" altLang="zh-CN" dirty="0"/>
              <a:t>Avoid updating the disk states until we can recovery it after failure </a:t>
            </a:r>
          </a:p>
          <a:p>
            <a:r>
              <a:rPr kumimoji="1" lang="en-US" altLang="zh-CN" dirty="0"/>
              <a:t>Record before update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Record changes in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Commit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Update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C84B1-9A77-AF49-A816-13D6E543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7DB21A2-3BE9-8543-B14B-3A0EB510EAF5}"/>
              </a:ext>
            </a:extLst>
          </p:cNvPr>
          <p:cNvSpPr txBox="1"/>
          <p:nvPr/>
        </p:nvSpPr>
        <p:spPr>
          <a:xfrm>
            <a:off x="4162802" y="2897251"/>
            <a:ext cx="2813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Crash after commit: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Journal is complete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Redo changes in</a:t>
            </a:r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 journal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123436A-0CB0-E248-8E75-D8544B4F3953}"/>
              </a:ext>
            </a:extLst>
          </p:cNvPr>
          <p:cNvSpPr txBox="1"/>
          <p:nvPr/>
        </p:nvSpPr>
        <p:spPr>
          <a:xfrm>
            <a:off x="4162802" y="1894419"/>
            <a:ext cx="2390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Crash before commit:</a:t>
            </a:r>
          </a:p>
          <a:p>
            <a:r>
              <a:rPr lang="en-US" dirty="0"/>
              <a:t>- No data is changed</a:t>
            </a:r>
          </a:p>
          <a:p>
            <a:r>
              <a:rPr lang="en-US" dirty="0"/>
              <a:t>- D</a:t>
            </a:r>
            <a:r>
              <a:rPr lang="en-CN" dirty="0"/>
              <a:t>iscard journal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4F88E23-61F1-6449-9ED4-65BDB43A0C98}"/>
              </a:ext>
            </a:extLst>
          </p:cNvPr>
          <p:cNvCxnSpPr>
            <a:cxnSpLocks/>
          </p:cNvCxnSpPr>
          <p:nvPr/>
        </p:nvCxnSpPr>
        <p:spPr>
          <a:xfrm>
            <a:off x="457200" y="2785492"/>
            <a:ext cx="8003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7FF34BB3-21C5-A948-956C-7103D398B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18" y="2442987"/>
            <a:ext cx="685009" cy="6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1A0E2-8A2A-F05B-AF17-A75F87F1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 via journaling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6D614D-15C4-689B-E20A-81070965B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" altLang="zh-CN" dirty="0"/>
              <a:t>Directory data blocks: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>
                <a:solidFill>
                  <a:schemeClr val="tx1"/>
                </a:solidFill>
              </a:rPr>
              <a:t>filename "bank" →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r>
              <a:rPr kumimoji="1" lang="en" altLang="zh-CN" dirty="0">
                <a:solidFill>
                  <a:schemeClr val="tx1"/>
                </a:solidFill>
              </a:rPr>
              <a:t> 12 </a:t>
            </a:r>
            <a:r>
              <a:rPr kumimoji="1" lang="en" altLang="zh-CN" b="1" dirty="0">
                <a:solidFill>
                  <a:srgbClr val="C00000"/>
                </a:solidFill>
              </a:rPr>
              <a:t>-&gt; 13</a:t>
            </a:r>
          </a:p>
          <a:p>
            <a:pPr lvl="1">
              <a:lnSpc>
                <a:spcPct val="100000"/>
              </a:lnSpc>
            </a:pPr>
            <a:r>
              <a:rPr kumimoji="1" lang="en" altLang="zh-CN" strike="sngStrike" dirty="0">
                <a:solidFill>
                  <a:schemeClr val="tx1"/>
                </a:solidFill>
              </a:rPr>
              <a:t>filename "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temp_bank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" → </a:t>
            </a:r>
            <a:r>
              <a:rPr kumimoji="1" lang="en" altLang="zh-CN" strike="sngStrike" dirty="0" err="1">
                <a:solidFill>
                  <a:schemeClr val="tx1"/>
                </a:solidFill>
              </a:rPr>
              <a:t>inode</a:t>
            </a:r>
            <a:r>
              <a:rPr kumimoji="1" lang="en" altLang="zh-CN" strike="sngStrike" dirty="0">
                <a:solidFill>
                  <a:schemeClr val="tx1"/>
                </a:solidFill>
              </a:rPr>
              <a:t> 13</a:t>
            </a:r>
            <a:endParaRPr kumimoji="1" lang="en-US" altLang="zh-CN" strike="sngStrik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Inside of 12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/>
              <a:t>data blocks: 3, 4, 5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 err="1"/>
              <a:t>refcount</a:t>
            </a:r>
            <a:r>
              <a:rPr kumimoji="1" lang="en" altLang="zh-CN" dirty="0"/>
              <a:t>: 1 -&gt; </a:t>
            </a:r>
            <a:r>
              <a:rPr kumimoji="1" lang="en" altLang="zh-CN" b="1" dirty="0">
                <a:solidFill>
                  <a:srgbClr val="C00000"/>
                </a:solidFill>
              </a:rPr>
              <a:t>0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Inside of 13 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/>
              <a:t>data blocks: 6, 7, 8</a:t>
            </a:r>
          </a:p>
          <a:p>
            <a:pPr lvl="1">
              <a:lnSpc>
                <a:spcPct val="100000"/>
              </a:lnSpc>
            </a:pPr>
            <a:r>
              <a:rPr kumimoji="1" lang="en" altLang="zh-CN" dirty="0" err="1"/>
              <a:t>refcount</a:t>
            </a:r>
            <a:r>
              <a:rPr kumimoji="1" lang="en" altLang="zh-CN" dirty="0"/>
              <a:t>: 1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FA36A6-3CC6-02DB-4FF4-FCD611D4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8BFDCC-F481-7911-3348-7AB97CB8A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38634"/>
            <a:ext cx="8229600" cy="120764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A29D853-DF6A-95EB-BF26-E85DDACD0119}"/>
              </a:ext>
            </a:extLst>
          </p:cNvPr>
          <p:cNvSpPr/>
          <p:nvPr/>
        </p:nvSpPr>
        <p:spPr>
          <a:xfrm>
            <a:off x="2267744" y="4975897"/>
            <a:ext cx="576064" cy="2068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12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D43F147-81AE-E750-2EAE-B2E27BE537C4}"/>
              </a:ext>
            </a:extLst>
          </p:cNvPr>
          <p:cNvSpPr/>
          <p:nvPr/>
        </p:nvSpPr>
        <p:spPr>
          <a:xfrm>
            <a:off x="2858268" y="4975897"/>
            <a:ext cx="576064" cy="20681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13</a:t>
            </a:r>
            <a:endParaRPr kumimoji="1" lang="zh-CN" altLang="en-US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E2358F0-126C-862A-A9E5-4B07656C1DE6}"/>
              </a:ext>
            </a:extLst>
          </p:cNvPr>
          <p:cNvSpPr/>
          <p:nvPr/>
        </p:nvSpPr>
        <p:spPr>
          <a:xfrm>
            <a:off x="7956376" y="4966692"/>
            <a:ext cx="648072" cy="481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6EBFA8E2-C54F-84F3-7415-8A7972DD954F}"/>
              </a:ext>
            </a:extLst>
          </p:cNvPr>
          <p:cNvSpPr/>
          <p:nvPr/>
        </p:nvSpPr>
        <p:spPr>
          <a:xfrm>
            <a:off x="4988678" y="1333500"/>
            <a:ext cx="3615770" cy="1854305"/>
          </a:xfrm>
          <a:prstGeom prst="roundRect">
            <a:avLst>
              <a:gd name="adj" fmla="val 3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Directory data blocks:</a:t>
            </a:r>
          </a:p>
          <a:p>
            <a:pPr marL="285750" indent="-285750">
              <a:buFontTx/>
              <a:buChar char="-"/>
            </a:pPr>
            <a:r>
              <a:rPr lang="en-US" dirty="0"/>
              <a:t>“bank” -&gt; </a:t>
            </a:r>
            <a:r>
              <a:rPr lang="en-US" dirty="0" err="1"/>
              <a:t>inode</a:t>
            </a:r>
            <a:r>
              <a:rPr lang="en-US" dirty="0"/>
              <a:t> 13</a:t>
            </a:r>
          </a:p>
          <a:p>
            <a:pPr marL="285750" indent="-285750">
              <a:buFontTx/>
              <a:buChar char="-"/>
            </a:pPr>
            <a:r>
              <a:rPr lang="en-US" dirty="0"/>
              <a:t>Delete ”</a:t>
            </a:r>
            <a:r>
              <a:rPr lang="en-US" dirty="0" err="1"/>
              <a:t>temp_bank</a:t>
            </a:r>
            <a:r>
              <a:rPr lang="en-US" dirty="0"/>
              <a:t>”</a:t>
            </a:r>
          </a:p>
          <a:p>
            <a:r>
              <a:rPr lang="en-US" dirty="0" err="1"/>
              <a:t>Inode</a:t>
            </a:r>
            <a:r>
              <a:rPr lang="en-US" dirty="0"/>
              <a:t> 12: </a:t>
            </a:r>
            <a:r>
              <a:rPr lang="en-US" dirty="0" err="1"/>
              <a:t>refcount</a:t>
            </a:r>
            <a:r>
              <a:rPr lang="en-US" dirty="0"/>
              <a:t> = 0</a:t>
            </a:r>
          </a:p>
          <a:p>
            <a:r>
              <a:rPr lang="en-US" dirty="0" err="1"/>
              <a:t>Inode</a:t>
            </a:r>
            <a:r>
              <a:rPr lang="en-US" dirty="0"/>
              <a:t> 13: </a:t>
            </a:r>
            <a:r>
              <a:rPr lang="en-US" dirty="0" err="1"/>
              <a:t>refcount</a:t>
            </a:r>
            <a:r>
              <a:rPr lang="en-US" dirty="0"/>
              <a:t> = 1 </a:t>
            </a:r>
          </a:p>
          <a:p>
            <a:r>
              <a:rPr lang="en-US" dirty="0"/>
              <a:t>COMMITTED   </a:t>
            </a:r>
            <a:endParaRPr lang="en-CN" dirty="0"/>
          </a:p>
        </p:txBody>
      </p:sp>
      <p:cxnSp>
        <p:nvCxnSpPr>
          <p:cNvPr id="10" name="Straight Connector 11">
            <a:extLst>
              <a:ext uri="{FF2B5EF4-FFF2-40B4-BE49-F238E27FC236}">
                <a16:creationId xmlns:a16="http://schemas.microsoft.com/office/drawing/2014/main" id="{4899A6DA-999D-CE91-9ECF-430939E8ACC8}"/>
              </a:ext>
            </a:extLst>
          </p:cNvPr>
          <p:cNvCxnSpPr>
            <a:cxnSpLocks/>
          </p:cNvCxnSpPr>
          <p:nvPr/>
        </p:nvCxnSpPr>
        <p:spPr>
          <a:xfrm flipV="1">
            <a:off x="8280412" y="3219320"/>
            <a:ext cx="324036" cy="1647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2">
            <a:extLst>
              <a:ext uri="{FF2B5EF4-FFF2-40B4-BE49-F238E27FC236}">
                <a16:creationId xmlns:a16="http://schemas.microsoft.com/office/drawing/2014/main" id="{4F263CB6-9509-022B-222A-9CDDA465B4C9}"/>
              </a:ext>
            </a:extLst>
          </p:cNvPr>
          <p:cNvCxnSpPr>
            <a:cxnSpLocks/>
          </p:cNvCxnSpPr>
          <p:nvPr/>
        </p:nvCxnSpPr>
        <p:spPr>
          <a:xfrm flipH="1" flipV="1">
            <a:off x="5508105" y="3219319"/>
            <a:ext cx="2543403" cy="164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3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642AB6-A772-5C44-A092-27C21E1F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Append a File via Journaling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ABB5BA-AD22-D741-A2A0-1939A854C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yubin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read-write</a:t>
            </a:r>
          </a:p>
          <a:p>
            <a:pPr lvl="1"/>
            <a:r>
              <a:rPr kumimoji="1" lang="en-US" altLang="zh-CN" dirty="0"/>
              <a:t>size : 1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null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2748C4-9EBE-E046-822B-42E2FC07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TextBox 17">
            <a:extLst>
              <a:ext uri="{FF2B5EF4-FFF2-40B4-BE49-F238E27FC236}">
                <a16:creationId xmlns:a16="http://schemas.microsoft.com/office/drawing/2014/main" id="{934E9DF0-C946-E248-B9C0-551D068FCC8E}"/>
              </a:ext>
            </a:extLst>
          </p:cNvPr>
          <p:cNvSpPr txBox="1"/>
          <p:nvPr/>
        </p:nvSpPr>
        <p:spPr>
          <a:xfrm>
            <a:off x="1651139" y="224915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=&gt; </a:t>
            </a:r>
            <a:r>
              <a:rPr kumimoji="1" lang="en-US" altLang="zh-CN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2</a:t>
            </a:r>
            <a:endParaRPr lang="en-CN" dirty="0"/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B045AA8C-67F1-F240-8943-4B0070DEE578}"/>
              </a:ext>
            </a:extLst>
          </p:cNvPr>
          <p:cNvSpPr txBox="1"/>
          <p:nvPr/>
        </p:nvSpPr>
        <p:spPr>
          <a:xfrm>
            <a:off x="2182433" y="301512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=&gt; </a:t>
            </a:r>
            <a:r>
              <a:rPr kumimoji="1" lang="en-US" altLang="zh-CN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5</a:t>
            </a:r>
            <a:endParaRPr lang="en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E5C7BA0-31E0-A54F-B76B-6CB8573E2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17674"/>
            <a:ext cx="8229600" cy="1207643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3DA2CFDA-25F2-DA4D-8563-A6F0869BAC30}"/>
              </a:ext>
            </a:extLst>
          </p:cNvPr>
          <p:cNvSpPr/>
          <p:nvPr/>
        </p:nvSpPr>
        <p:spPr>
          <a:xfrm>
            <a:off x="7956376" y="4945732"/>
            <a:ext cx="648072" cy="481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cxnSp>
        <p:nvCxnSpPr>
          <p:cNvPr id="10" name="Straight Connector 6">
            <a:extLst>
              <a:ext uri="{FF2B5EF4-FFF2-40B4-BE49-F238E27FC236}">
                <a16:creationId xmlns:a16="http://schemas.microsoft.com/office/drawing/2014/main" id="{AE0E17EA-B655-F745-A19F-E4450D4FF16E}"/>
              </a:ext>
            </a:extLst>
          </p:cNvPr>
          <p:cNvCxnSpPr>
            <a:cxnSpLocks/>
          </p:cNvCxnSpPr>
          <p:nvPr/>
        </p:nvCxnSpPr>
        <p:spPr>
          <a:xfrm>
            <a:off x="7956376" y="4513684"/>
            <a:ext cx="0" cy="10801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8">
            <a:extLst>
              <a:ext uri="{FF2B5EF4-FFF2-40B4-BE49-F238E27FC236}">
                <a16:creationId xmlns:a16="http://schemas.microsoft.com/office/drawing/2014/main" id="{BB7F9BF5-FEC2-664E-B3B7-61D0C12FC086}"/>
              </a:ext>
            </a:extLst>
          </p:cNvPr>
          <p:cNvSpPr txBox="1"/>
          <p:nvPr/>
        </p:nvSpPr>
        <p:spPr>
          <a:xfrm>
            <a:off x="7974421" y="449703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Journal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8CA93B0D-7DF5-5A40-8DB0-D6DFFA1BEC6D}"/>
              </a:ext>
            </a:extLst>
          </p:cNvPr>
          <p:cNvSpPr/>
          <p:nvPr/>
        </p:nvSpPr>
        <p:spPr>
          <a:xfrm>
            <a:off x="4988678" y="1333500"/>
            <a:ext cx="3615770" cy="1854305"/>
          </a:xfrm>
          <a:prstGeom prst="roundRect">
            <a:avLst>
              <a:gd name="adj" fmla="val 3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err="1"/>
              <a:t>l</a:t>
            </a:r>
            <a:r>
              <a:rPr lang="en-US" altLang="zh-CN" dirty="0" err="1"/>
              <a:t>node</a:t>
            </a:r>
            <a:r>
              <a:rPr lang="en-CN"/>
              <a:t>:</a:t>
            </a:r>
            <a:endParaRPr lang="en-CN" dirty="0"/>
          </a:p>
          <a:p>
            <a:r>
              <a:rPr lang="en-US" dirty="0"/>
              <a:t>s</a:t>
            </a:r>
            <a:r>
              <a:rPr lang="en-CN" dirty="0"/>
              <a:t>ize: 1=&gt;2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pointer: null =&gt; 5</a:t>
            </a:r>
          </a:p>
          <a:p>
            <a:r>
              <a:rPr lang="en-US" dirty="0"/>
              <a:t>Db:</a:t>
            </a:r>
          </a:p>
          <a:p>
            <a:r>
              <a:rPr lang="en-US" dirty="0"/>
              <a:t>Old-data… =&gt; Appended-data…</a:t>
            </a:r>
          </a:p>
          <a:p>
            <a:r>
              <a:rPr lang="en-CN" dirty="0"/>
              <a:t>COMMITTED</a:t>
            </a: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39583E68-9855-6642-8848-017AE4BF0769}"/>
              </a:ext>
            </a:extLst>
          </p:cNvPr>
          <p:cNvCxnSpPr>
            <a:cxnSpLocks/>
          </p:cNvCxnSpPr>
          <p:nvPr/>
        </p:nvCxnSpPr>
        <p:spPr>
          <a:xfrm flipV="1">
            <a:off x="8280412" y="3219320"/>
            <a:ext cx="324036" cy="1647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2">
            <a:extLst>
              <a:ext uri="{FF2B5EF4-FFF2-40B4-BE49-F238E27FC236}">
                <a16:creationId xmlns:a16="http://schemas.microsoft.com/office/drawing/2014/main" id="{66FDFCE0-B064-3F48-9AAF-C409817812F4}"/>
              </a:ext>
            </a:extLst>
          </p:cNvPr>
          <p:cNvCxnSpPr>
            <a:cxnSpLocks/>
          </p:cNvCxnSpPr>
          <p:nvPr/>
        </p:nvCxnSpPr>
        <p:spPr>
          <a:xfrm flipH="1" flipV="1">
            <a:off x="5508105" y="3219319"/>
            <a:ext cx="2543403" cy="1644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9">
            <a:extLst>
              <a:ext uri="{FF2B5EF4-FFF2-40B4-BE49-F238E27FC236}">
                <a16:creationId xmlns:a16="http://schemas.microsoft.com/office/drawing/2014/main" id="{B182A4B4-0D8D-B541-9940-F4748809FB4B}"/>
              </a:ext>
            </a:extLst>
          </p:cNvPr>
          <p:cNvSpPr/>
          <p:nvPr/>
        </p:nvSpPr>
        <p:spPr>
          <a:xfrm>
            <a:off x="6851650" y="4962525"/>
            <a:ext cx="549275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0675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F3F78-722E-FB4B-A3EA-4812121C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Journaling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B8BCF-11D8-FC42-9630-4C676F43A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N" altLang="zh-CN"/>
              <a:t>Everything is written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en-CN" altLang="zh-CN"/>
              <a:t> </a:t>
            </a:r>
            <a:r>
              <a:rPr lang="en-CN" altLang="zh-CN">
                <a:solidFill>
                  <a:srgbClr val="C00000"/>
                </a:solidFill>
              </a:rPr>
              <a:t>twice</a:t>
            </a:r>
          </a:p>
          <a:p>
            <a:pPr lvl="1"/>
            <a:r>
              <a:rPr lang="en-CN" altLang="zh-CN"/>
              <a:t>Once in the journal</a:t>
            </a:r>
          </a:p>
          <a:p>
            <a:pPr lvl="1"/>
            <a:r>
              <a:rPr lang="en-CN" altLang="zh-CN"/>
              <a:t>The other at the home location</a:t>
            </a:r>
          </a:p>
          <a:p>
            <a:r>
              <a:rPr lang="en-US" altLang="zh-CN" dirty="0"/>
              <a:t>Become problematic when </a:t>
            </a:r>
            <a:r>
              <a:rPr lang="en-US" altLang="zh-CN" dirty="0">
                <a:solidFill>
                  <a:srgbClr val="C00000"/>
                </a:solidFill>
              </a:rPr>
              <a:t>the</a:t>
            </a:r>
            <a:r>
              <a:rPr lang="en-CN" altLang="zh-CN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files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are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large</a:t>
            </a:r>
            <a:endParaRPr lang="en-CN" altLang="zh-CN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CA0244-1E62-6544-9AE1-C8C0FD9A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85990-5929-A443-94C0-57C1AD795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096743"/>
            <a:ext cx="4667721" cy="23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E5146-A2A2-BF4D-B276-A7F41EA7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altLang="zh-CN"/>
              <a:t>Mitigating Journaling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8225B6-149D-6A4B-8450-F7BC73260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752528"/>
          </a:xfrm>
        </p:spPr>
        <p:txBody>
          <a:bodyPr>
            <a:normAutofit/>
          </a:bodyPr>
          <a:lstStyle/>
          <a:p>
            <a:r>
              <a:rPr lang="en-CN" altLang="zh-CN"/>
              <a:t>Observation:</a:t>
            </a:r>
          </a:p>
          <a:p>
            <a:pPr lvl="1"/>
            <a:r>
              <a:rPr lang="en-CN" altLang="zh-CN"/>
              <a:t>Not everything in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en-CN" altLang="zh-CN"/>
              <a:t> has </a:t>
            </a:r>
            <a:r>
              <a:rPr lang="en-CN" altLang="zh-CN" b="1">
                <a:solidFill>
                  <a:srgbClr val="C00000"/>
                </a:solidFill>
              </a:rPr>
              <a:t>equal importance</a:t>
            </a:r>
          </a:p>
          <a:p>
            <a:pPr lvl="1"/>
            <a:r>
              <a:rPr lang="en-US" altLang="zh-CN" dirty="0"/>
              <a:t>Usually,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solidFill>
                  <a:srgbClr val="C00000"/>
                </a:solidFill>
              </a:rPr>
              <a:t>m</a:t>
            </a:r>
            <a:r>
              <a:rPr lang="en-CN" altLang="zh-CN" b="1">
                <a:solidFill>
                  <a:srgbClr val="C00000"/>
                </a:solidFill>
              </a:rPr>
              <a:t>etadata</a:t>
            </a:r>
            <a:r>
              <a:rPr lang="en-CN" altLang="zh-CN"/>
              <a:t> is more important</a:t>
            </a:r>
            <a:r>
              <a:rPr lang="en-US" altLang="zh-CN" dirty="0"/>
              <a:t> </a:t>
            </a:r>
          </a:p>
          <a:p>
            <a:pPr lvl="2"/>
            <a:r>
              <a:rPr lang="en-US" altLang="zh-CN" sz="1800" dirty="0"/>
              <a:t>E.g., which blocks belong to the </a:t>
            </a:r>
            <a:r>
              <a:rPr lang="en-US" altLang="zh-CN" sz="1800" dirty="0" err="1"/>
              <a:t>inode</a:t>
            </a:r>
            <a:r>
              <a:rPr lang="en-US" altLang="zh-CN" sz="1800" dirty="0"/>
              <a:t> </a:t>
            </a:r>
            <a:endParaRPr lang="en-CN" altLang="zh-CN" sz="1800"/>
          </a:p>
          <a:p>
            <a:r>
              <a:rPr lang="en-CN" altLang="zh-CN"/>
              <a:t>Mitigation:</a:t>
            </a:r>
          </a:p>
          <a:p>
            <a:pPr lvl="1"/>
            <a:r>
              <a:rPr lang="en-CN" altLang="zh-CN"/>
              <a:t>Only protect metadata via Journaling</a:t>
            </a:r>
          </a:p>
          <a:p>
            <a:pPr lvl="2"/>
            <a:r>
              <a:rPr lang="en-CN" altLang="zh-CN" sz="1800"/>
              <a:t>Data is written only once</a:t>
            </a:r>
          </a:p>
          <a:p>
            <a:pPr lvl="1"/>
            <a:r>
              <a:rPr lang="en-CN" altLang="zh-CN"/>
              <a:t>What if data is also important?</a:t>
            </a:r>
          </a:p>
          <a:p>
            <a:pPr lvl="2"/>
            <a:r>
              <a:rPr lang="en-CN" altLang="zh-CN" sz="1800"/>
              <a:t>Ext4 options: data=journal/ordered/writeback</a:t>
            </a:r>
            <a:endParaRPr lang="en-US" altLang="zh-CN" sz="1800" dirty="0"/>
          </a:p>
          <a:p>
            <a:pPr lvl="2"/>
            <a:r>
              <a:rPr lang="en-US" altLang="zh-CN" sz="1800" dirty="0"/>
              <a:t>Application can also handle the write itself, e.g., wait for </a:t>
            </a:r>
            <a:r>
              <a:rPr lang="en-US" altLang="zh-CN" sz="1800" dirty="0" err="1"/>
              <a:t>fsync</a:t>
            </a:r>
            <a:r>
              <a:rPr lang="en-US" altLang="zh-CN" sz="1800" dirty="0"/>
              <a:t> to flush the data synchronously before proceed to the next </a:t>
            </a:r>
            <a:endParaRPr lang="en-CN" altLang="zh-CN" sz="180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84D39-6ABB-BE41-905E-CA55A896F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4572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A38F8C-AE24-614A-8FA8-57756C34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What if crash during commit journal?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100CD5-D78A-F049-AEA5-28FD3E578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Assume that </a:t>
            </a:r>
            <a:r>
              <a:rPr kumimoji="1" lang="en" altLang="zh-CN" dirty="0">
                <a:solidFill>
                  <a:srgbClr val="C00000"/>
                </a:solidFill>
              </a:rPr>
              <a:t>writing to one sector </a:t>
            </a:r>
            <a:r>
              <a:rPr kumimoji="1" lang="en" altLang="zh-CN" dirty="0"/>
              <a:t>on disk is </a:t>
            </a:r>
            <a:r>
              <a:rPr kumimoji="1" lang="en" altLang="zh-CN" dirty="0">
                <a:solidFill>
                  <a:srgbClr val="C00000"/>
                </a:solidFill>
              </a:rPr>
              <a:t>all-or-nothing</a:t>
            </a:r>
          </a:p>
          <a:p>
            <a:pPr lvl="1"/>
            <a:r>
              <a:rPr kumimoji="1" lang="en" altLang="zh-CN" dirty="0"/>
              <a:t>Disk saves enough energy to complete one sector write</a:t>
            </a:r>
          </a:p>
          <a:p>
            <a:pPr lvl="2"/>
            <a:r>
              <a:rPr kumimoji="1" lang="en" altLang="zh-CN" sz="1600" dirty="0"/>
              <a:t>Small capacitor suffices to power disk for a few microsecond</a:t>
            </a:r>
            <a:endParaRPr kumimoji="1" lang="en" altLang="zh-CN" dirty="0"/>
          </a:p>
          <a:p>
            <a:pPr lvl="2"/>
            <a:r>
              <a:rPr kumimoji="1" lang="en" altLang="zh-CN" sz="1600" dirty="0"/>
              <a:t>Assumption: time spent writing a sector is small</a:t>
            </a:r>
          </a:p>
          <a:p>
            <a:pPr lvl="1"/>
            <a:r>
              <a:rPr kumimoji="1" lang="en" altLang="zh-CN" dirty="0"/>
              <a:t>If write did not start, no need to complete it</a:t>
            </a:r>
          </a:p>
          <a:p>
            <a:pPr lvl="2"/>
            <a:r>
              <a:rPr kumimoji="1" lang="en" altLang="zh-CN" sz="1800" dirty="0"/>
              <a:t>Still all-or-nothing</a:t>
            </a:r>
          </a:p>
          <a:p>
            <a:r>
              <a:rPr kumimoji="1" lang="en" altLang="zh-CN" dirty="0"/>
              <a:t>Can we avoid such assumption? </a:t>
            </a:r>
          </a:p>
          <a:p>
            <a:r>
              <a:rPr kumimoji="1" lang="en-US" altLang="zh-CN" dirty="0"/>
              <a:t>So write to the journal is always all-or-nothing</a:t>
            </a:r>
          </a:p>
          <a:p>
            <a:r>
              <a:rPr kumimoji="1" lang="en-US" altLang="zh-CN" dirty="0"/>
              <a:t>But wait, what if the logged data is larger than the sector? </a:t>
            </a:r>
          </a:p>
          <a:p>
            <a:pPr lvl="1"/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 a generalized method than journaling </a:t>
            </a:r>
            <a:r>
              <a:rPr kumimoji="1" lang="en-US" altLang="zh-CN" dirty="0">
                <a:sym typeface="Wingdings" pitchFamily="2" charset="2"/>
              </a:rPr>
              <a:t> </a:t>
            </a:r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D4ACB-9331-B542-A90A-C4008BDB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68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3EC2C3-9730-7646-AEAD-C1D63EB2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 to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4E6CFA-9DAF-7344-AECE-38F2A11A5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Write to a copy of data, </a:t>
            </a:r>
            <a:r>
              <a:rPr kumimoji="1" lang="en" altLang="zh-CN" dirty="0">
                <a:solidFill>
                  <a:srgbClr val="C00000"/>
                </a:solidFill>
              </a:rPr>
              <a:t>atomically switch</a:t>
            </a:r>
            <a:r>
              <a:rPr kumimoji="1" lang="en" altLang="zh-CN" dirty="0"/>
              <a:t> to new copy</a:t>
            </a:r>
          </a:p>
          <a:p>
            <a:r>
              <a:rPr kumimoji="1" lang="en" altLang="zh-CN" dirty="0"/>
              <a:t>Switching can be done with one all-or-nothing operation</a:t>
            </a:r>
          </a:p>
          <a:p>
            <a:pPr lvl="1"/>
            <a:r>
              <a:rPr kumimoji="1" lang="en" altLang="zh-CN" dirty="0"/>
              <a:t> Rename with journaling </a:t>
            </a:r>
          </a:p>
          <a:p>
            <a:r>
              <a:rPr kumimoji="1" lang="en" altLang="zh-CN" dirty="0"/>
              <a:t>Only requires a simple recovery procedure of the file system</a:t>
            </a:r>
          </a:p>
          <a:p>
            <a:pPr lvl="1"/>
            <a:r>
              <a:rPr kumimoji="1" lang="en" altLang="zh-CN" dirty="0"/>
              <a:t>i.e., remove the temporal file after the recovery </a:t>
            </a:r>
          </a:p>
          <a:p>
            <a:pPr lvl="1"/>
            <a:r>
              <a:rPr kumimoji="1" lang="en" altLang="zh-CN" dirty="0"/>
              <a:t>The filesystem itself is kept consistent via journaling</a:t>
            </a:r>
          </a:p>
          <a:p>
            <a:pPr lvl="2"/>
            <a:r>
              <a:rPr kumimoji="1" lang="en" altLang="zh-CN" sz="1600" dirty="0"/>
              <a:t>i.e., the filesystem itself has a recovery process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2FB324-738E-ED44-AE2B-3BB2DA79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32978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A1CEE-0093-2E42-A915-54935E95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FFA7A5-9AC6-7B42-A3C2-6BF9342F9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56280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Example: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8A690F-B047-A84F-8015-9A90B592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190D84-73E9-3141-81F6-FEFA365D0E95}"/>
              </a:ext>
            </a:extLst>
          </p:cNvPr>
          <p:cNvSpPr txBox="1">
            <a:spLocks/>
          </p:cNvSpPr>
          <p:nvPr/>
        </p:nvSpPr>
        <p:spPr>
          <a:xfrm>
            <a:off x="285261" y="3022893"/>
            <a:ext cx="4121358" cy="1848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3053D2-C10F-534A-9062-61BE4C577554}"/>
              </a:ext>
            </a:extLst>
          </p:cNvPr>
          <p:cNvSpPr txBox="1">
            <a:spLocks/>
          </p:cNvSpPr>
          <p:nvPr/>
        </p:nvSpPr>
        <p:spPr>
          <a:xfrm>
            <a:off x="4768082" y="3022893"/>
            <a:ext cx="4121358" cy="1848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c, d,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records[c] – amt</a:t>
            </a:r>
            <a:b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records[d]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8E78D7-38F9-844E-90D8-99BBE4DB8EC8}"/>
              </a:ext>
            </a:extLst>
          </p:cNvPr>
          <p:cNvSpPr/>
          <p:nvPr/>
        </p:nvSpPr>
        <p:spPr>
          <a:xfrm>
            <a:off x="1619672" y="2715601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Client 0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67792E9-53EC-C643-B92B-E52326ED41F1}"/>
              </a:ext>
            </a:extLst>
          </p:cNvPr>
          <p:cNvSpPr/>
          <p:nvPr/>
        </p:nvSpPr>
        <p:spPr>
          <a:xfrm>
            <a:off x="6085148" y="2703854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Client 1</a:t>
            </a:r>
          </a:p>
        </p:txBody>
      </p:sp>
    </p:spTree>
    <p:extLst>
      <p:ext uri="{BB962C8B-B14F-4D97-AF65-F5344CB8AC3E}">
        <p14:creationId xmlns:p14="http://schemas.microsoft.com/office/powerpoint/2010/main" val="17117991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A41604A-6EFE-F84D-8B90-1C68A9F870FA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6B4B3CCB-94AE-274B-A636-2FACB0A3177B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8DFE409-C4A8-FD49-969C-90F3ED4A02D4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62929C47-4530-124C-956E-2EFF56E48D44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AA470D48-FDC1-EB43-AB63-A03EA42157A2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99E1AC99-1E8E-3D40-A169-B55CB6554D74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65" name="剪去单角的矩形 64">
              <a:extLst>
                <a:ext uri="{FF2B5EF4-FFF2-40B4-BE49-F238E27FC236}">
                  <a16:creationId xmlns:a16="http://schemas.microsoft.com/office/drawing/2014/main" id="{FF55AEF7-4D80-7843-A1B9-DDCBA76F3B65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2741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7632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7E4F23A-8599-E240-A373-CEA8AE8DC251}"/>
              </a:ext>
            </a:extLst>
          </p:cNvPr>
          <p:cNvSpPr/>
          <p:nvPr/>
        </p:nvSpPr>
        <p:spPr>
          <a:xfrm>
            <a:off x="1871700" y="4223810"/>
            <a:ext cx="60846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Question: can client 1 directly create a new </a:t>
            </a:r>
            <a:r>
              <a:rPr lang="en-US" altLang="zh-CN" dirty="0" err="1"/>
              <a:t>bank_temp</a:t>
            </a:r>
            <a:r>
              <a:rPr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7008385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7E4F23A-8599-E240-A373-CEA8AE8DC251}"/>
              </a:ext>
            </a:extLst>
          </p:cNvPr>
          <p:cNvSpPr/>
          <p:nvPr/>
        </p:nvSpPr>
        <p:spPr>
          <a:xfrm>
            <a:off x="1619672" y="4051371"/>
            <a:ext cx="5558070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No. Because it will overwrite client 0’s results. </a:t>
            </a:r>
          </a:p>
          <a:p>
            <a:pPr marL="223564" indent="-223564" algn="ctr"/>
            <a:r>
              <a:rPr lang="en-US" altLang="zh-CN" dirty="0"/>
              <a:t>We can only reuse existing file</a:t>
            </a:r>
          </a:p>
        </p:txBody>
      </p:sp>
    </p:spTree>
    <p:extLst>
      <p:ext uri="{BB962C8B-B14F-4D97-AF65-F5344CB8AC3E}">
        <p14:creationId xmlns:p14="http://schemas.microsoft.com/office/powerpoint/2010/main" val="27022452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c = 0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d = 200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8" name="矩形标注 7">
            <a:extLst>
              <a:ext uri="{FF2B5EF4-FFF2-40B4-BE49-F238E27FC236}">
                <a16:creationId xmlns:a16="http://schemas.microsoft.com/office/drawing/2014/main" id="{0DE266D2-139C-CA46-93F6-DD92E59BE3F1}"/>
              </a:ext>
            </a:extLst>
          </p:cNvPr>
          <p:cNvSpPr/>
          <p:nvPr/>
        </p:nvSpPr>
        <p:spPr>
          <a:xfrm>
            <a:off x="2931623" y="4036502"/>
            <a:ext cx="3993401" cy="592867"/>
          </a:xfrm>
          <a:prstGeom prst="wedgeRectCallout">
            <a:avLst>
              <a:gd name="adj1" fmla="val -3759"/>
              <a:gd name="adj2" fmla="val 94205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5606FD-195C-4148-9688-807A3EAF9FB0}"/>
              </a:ext>
            </a:extLst>
          </p:cNvPr>
          <p:cNvSpPr txBox="1"/>
          <p:nvPr/>
        </p:nvSpPr>
        <p:spPr>
          <a:xfrm>
            <a:off x="2931623" y="4147941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Client 0 stuck, e.g., due to interrupts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01374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a = 0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200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F420172-9A7F-0E45-9DBB-0F8A32643780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200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BE7275-B2EC-E640-8139-BD51FCDEDF3D}"/>
              </a:ext>
            </a:extLst>
          </p:cNvPr>
          <p:cNvSpPr/>
          <p:nvPr/>
        </p:nvSpPr>
        <p:spPr>
          <a:xfrm>
            <a:off x="6334961" y="5165032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 err="1"/>
              <a:t>fsync</a:t>
            </a:r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312C54E-5085-4C4D-96F8-3F41416106FA}"/>
              </a:ext>
            </a:extLst>
          </p:cNvPr>
          <p:cNvSpPr/>
          <p:nvPr/>
        </p:nvSpPr>
        <p:spPr>
          <a:xfrm>
            <a:off x="6468926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7607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a = 0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200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BE7275-B2EC-E640-8139-BD51FCDEDF3D}"/>
              </a:ext>
            </a:extLst>
          </p:cNvPr>
          <p:cNvSpPr/>
          <p:nvPr/>
        </p:nvSpPr>
        <p:spPr>
          <a:xfrm>
            <a:off x="6334961" y="5165032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 err="1"/>
              <a:t>fsync</a:t>
            </a:r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312C54E-5085-4C4D-96F8-3F41416106FA}"/>
              </a:ext>
            </a:extLst>
          </p:cNvPr>
          <p:cNvSpPr/>
          <p:nvPr/>
        </p:nvSpPr>
        <p:spPr>
          <a:xfrm>
            <a:off x="6468926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D61DCC8-FA5E-6049-BD31-498AF3C08B9A}"/>
              </a:ext>
            </a:extLst>
          </p:cNvPr>
          <p:cNvSpPr/>
          <p:nvPr/>
        </p:nvSpPr>
        <p:spPr>
          <a:xfrm>
            <a:off x="7244063" y="5173239"/>
            <a:ext cx="154401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Client 1 done</a:t>
            </a:r>
            <a:endParaRPr lang="zh-CN" altLang="en-US" dirty="0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FFD9004E-AB5F-F940-A73E-D4E68253A182}"/>
              </a:ext>
            </a:extLst>
          </p:cNvPr>
          <p:cNvSpPr/>
          <p:nvPr/>
        </p:nvSpPr>
        <p:spPr>
          <a:xfrm>
            <a:off x="758702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矩形标注 47">
            <a:extLst>
              <a:ext uri="{FF2B5EF4-FFF2-40B4-BE49-F238E27FC236}">
                <a16:creationId xmlns:a16="http://schemas.microsoft.com/office/drawing/2014/main" id="{2E888DA1-5EBE-6F49-8F7E-6F93193E62DA}"/>
              </a:ext>
            </a:extLst>
          </p:cNvPr>
          <p:cNvSpPr/>
          <p:nvPr/>
        </p:nvSpPr>
        <p:spPr>
          <a:xfrm>
            <a:off x="3962975" y="2976236"/>
            <a:ext cx="4353441" cy="836491"/>
          </a:xfrm>
          <a:prstGeom prst="wedgeRectCallout">
            <a:avLst>
              <a:gd name="adj1" fmla="val -68470"/>
              <a:gd name="adj2" fmla="val -4661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7A8B66D-5312-D442-B028-DC41EB897BE7}"/>
              </a:ext>
            </a:extLst>
          </p:cNvPr>
          <p:cNvSpPr txBox="1"/>
          <p:nvPr/>
        </p:nvSpPr>
        <p:spPr>
          <a:xfrm>
            <a:off x="3962975" y="3087675"/>
            <a:ext cx="3989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Client 1 writes client 0’s intermediate </a:t>
            </a:r>
          </a:p>
          <a:p>
            <a:r>
              <a:rPr kumimoji="1" lang="en-US" altLang="zh-CN" dirty="0"/>
              <a:t>results. So it must wait… </a:t>
            </a:r>
            <a:endParaRPr kumimoji="1" lang="zh-CN" altLang="en-US" dirty="0"/>
          </a:p>
        </p:txBody>
      </p:sp>
      <p:pic>
        <p:nvPicPr>
          <p:cNvPr id="5" name="Picture 2" descr="闪电图片-卡通手绘闪电素材免费下载-PS123">
            <a:extLst>
              <a:ext uri="{FF2B5EF4-FFF2-40B4-BE49-F238E27FC236}">
                <a16:creationId xmlns:a16="http://schemas.microsoft.com/office/drawing/2014/main" id="{08D6816D-21BE-D4E4-3007-5D659ED60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812" y="4426751"/>
            <a:ext cx="721845" cy="72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4377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83475-36FD-3D42-8788-B0F14BA5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4CCE55-4D3D-8141-9A38-576CDC624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Only one operation can happen at a time </a:t>
            </a:r>
          </a:p>
          <a:p>
            <a:pPr lvl="2">
              <a:buClr>
                <a:srgbClr val="000000"/>
              </a:buClr>
              <a:buSzPct val="100000"/>
            </a:pPr>
            <a:r>
              <a:rPr kumimoji="1" lang="en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Naively executing concurrent transfer can cause consistency issue</a:t>
            </a:r>
          </a:p>
          <a:p>
            <a:pPr lvl="2">
              <a:buClr>
                <a:srgbClr val="000000"/>
              </a:buClr>
              <a:buSzPct val="100000"/>
            </a:pPr>
            <a:r>
              <a:rPr kumimoji="1" lang="en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Even these operations in principle can run concurrently</a:t>
            </a:r>
            <a:endParaRPr kumimoji="1" lang="en" altLang="zh-CN" dirty="0"/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Hard to </a:t>
            </a:r>
            <a:r>
              <a:rPr kumimoji="1" lang="en" altLang="zh-CN" b="1" dirty="0">
                <a:solidFill>
                  <a:srgbClr val="C00000"/>
                </a:solidFill>
              </a:rPr>
              <a:t>generalize to multiple files </a:t>
            </a:r>
            <a:r>
              <a:rPr kumimoji="1" lang="en" altLang="zh-CN" dirty="0"/>
              <a:t>or directories</a:t>
            </a:r>
          </a:p>
          <a:p>
            <a:pPr lvl="2">
              <a:buClr>
                <a:schemeClr val="tx1"/>
              </a:buClr>
              <a:buSzPct val="100000"/>
            </a:pPr>
            <a:r>
              <a:rPr kumimoji="1" lang="en" altLang="zh-CN" sz="1800" dirty="0"/>
              <a:t>Have to place all files in a single directory, or rename subdirs</a:t>
            </a:r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Requires copying the entire file for any (small) change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1809B3-0B39-574A-98BE-9C7AB851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0840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75" y="2497460"/>
            <a:ext cx="6515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Logging for atomicity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82646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18DD6-B402-B142-8994-1127ACDB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3992800" cy="900442"/>
          </a:xfrm>
        </p:spPr>
        <p:txBody>
          <a:bodyPr/>
          <a:lstStyle/>
          <a:p>
            <a:r>
              <a:rPr kumimoji="1" lang="en-US" altLang="zh-CN" dirty="0"/>
              <a:t>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FC6FC0-B5AC-684E-8185-DB7469464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752528"/>
          </a:xfrm>
        </p:spPr>
        <p:txBody>
          <a:bodyPr/>
          <a:lstStyle/>
          <a:p>
            <a:r>
              <a:rPr kumimoji="1" lang="en-US" altLang="zh-CN" dirty="0"/>
              <a:t>Key idea (very similar to journaling) </a:t>
            </a:r>
          </a:p>
          <a:p>
            <a:pPr lvl="1"/>
            <a:r>
              <a:rPr kumimoji="1" lang="en-US" altLang="zh-CN" dirty="0"/>
              <a:t>Avoid updating the disk states until we can recovery it after failure </a:t>
            </a:r>
          </a:p>
          <a:p>
            <a:r>
              <a:rPr kumimoji="1" lang="en-US" altLang="zh-CN" dirty="0"/>
              <a:t>How to achieve so in shadow copy or journaling? </a:t>
            </a:r>
          </a:p>
          <a:p>
            <a:pPr lvl="1"/>
            <a:r>
              <a:rPr kumimoji="1" lang="en-US" altLang="zh-CN" dirty="0"/>
              <a:t>Shadow copy buffers the updates in </a:t>
            </a:r>
            <a:r>
              <a:rPr kumimoji="1" lang="en-US" altLang="zh-CN" b="1" dirty="0">
                <a:solidFill>
                  <a:srgbClr val="C00000"/>
                </a:solidFill>
              </a:rPr>
              <a:t>a copy of the origin file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Journaling buffers the updates </a:t>
            </a:r>
            <a:r>
              <a:rPr kumimoji="1" lang="en-US" altLang="zh-CN" b="1" dirty="0">
                <a:solidFill>
                  <a:srgbClr val="C00000"/>
                </a:solidFill>
              </a:rPr>
              <a:t>in a sector (can be viewed as a small log)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can generalize journaling by storing all the updates in a log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file: a file only contains the updated results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entries: contain the updated values of an atomic unit  (e.g., transfer)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70B2DE-B0FD-554A-B713-B16EAE31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3463F71F-9649-B444-887C-655F44185B49}"/>
              </a:ext>
            </a:extLst>
          </p:cNvPr>
          <p:cNvSpPr/>
          <p:nvPr/>
        </p:nvSpPr>
        <p:spPr>
          <a:xfrm>
            <a:off x="6289529" y="284252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6448309F-7450-F643-A20A-9923D4E1E731}"/>
              </a:ext>
            </a:extLst>
          </p:cNvPr>
          <p:cNvSpPr/>
          <p:nvPr/>
        </p:nvSpPr>
        <p:spPr>
          <a:xfrm>
            <a:off x="6822929" y="284252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69814484-D1DB-504C-91A8-D54E5DD56B28}"/>
              </a:ext>
            </a:extLst>
          </p:cNvPr>
          <p:cNvCxnSpPr/>
          <p:nvPr/>
        </p:nvCxnSpPr>
        <p:spPr>
          <a:xfrm flipH="1">
            <a:off x="8203019" y="40940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3">
            <a:extLst>
              <a:ext uri="{FF2B5EF4-FFF2-40B4-BE49-F238E27FC236}">
                <a16:creationId xmlns:a16="http://schemas.microsoft.com/office/drawing/2014/main" id="{39D2DD1E-4CC3-3745-9DE7-51A9EA19AD6D}"/>
              </a:ext>
            </a:extLst>
          </p:cNvPr>
          <p:cNvSpPr/>
          <p:nvPr/>
        </p:nvSpPr>
        <p:spPr>
          <a:xfrm>
            <a:off x="8050819" y="578612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7EADCD08-79C4-F344-B8C3-01D501B48080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CDAB04-9077-0749-AE50-4FBCBEA2B4F9}"/>
              </a:ext>
            </a:extLst>
          </p:cNvPr>
          <p:cNvSpPr txBox="1"/>
          <p:nvPr/>
        </p:nvSpPr>
        <p:spPr>
          <a:xfrm>
            <a:off x="6510133" y="725505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2D87F61-1F89-F347-AB99-E6C3DFEE95EC}"/>
              </a:ext>
            </a:extLst>
          </p:cNvPr>
          <p:cNvSpPr txBox="1"/>
          <p:nvPr/>
        </p:nvSpPr>
        <p:spPr>
          <a:xfrm>
            <a:off x="4767267" y="304871"/>
            <a:ext cx="137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entry </a:t>
            </a:r>
            <a:endParaRPr lang="zh-CN" altLang="en-US" dirty="0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BFE37558-B400-344F-9293-8290309DE03E}"/>
              </a:ext>
            </a:extLst>
          </p:cNvPr>
          <p:cNvSpPr/>
          <p:nvPr/>
        </p:nvSpPr>
        <p:spPr>
          <a:xfrm>
            <a:off x="5514109" y="179810"/>
            <a:ext cx="1011382" cy="263535"/>
          </a:xfrm>
          <a:custGeom>
            <a:avLst/>
            <a:gdLst>
              <a:gd name="connsiteX0" fmla="*/ 0 w 1011382"/>
              <a:gd name="connsiteY0" fmla="*/ 221972 h 263535"/>
              <a:gd name="connsiteX1" fmla="*/ 457200 w 1011382"/>
              <a:gd name="connsiteY1" fmla="*/ 299 h 263535"/>
              <a:gd name="connsiteX2" fmla="*/ 1011382 w 1011382"/>
              <a:gd name="connsiteY2" fmla="*/ 263535 h 2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382" h="263535">
                <a:moveTo>
                  <a:pt x="0" y="221972"/>
                </a:moveTo>
                <a:cubicBezTo>
                  <a:pt x="144318" y="107672"/>
                  <a:pt x="288636" y="-6628"/>
                  <a:pt x="457200" y="299"/>
                </a:cubicBezTo>
                <a:cubicBezTo>
                  <a:pt x="625764" y="7226"/>
                  <a:pt x="818573" y="135380"/>
                  <a:pt x="1011382" y="26353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16147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Transaction </a:t>
            </a:r>
            <a:r>
              <a:rPr lang="en-US" altLang="zh-CN">
                <a:sym typeface="+mn-lt"/>
              </a:rPr>
              <a:t>and Commit </a:t>
            </a:r>
            <a:r>
              <a:rPr lang="en-US" altLang="zh-CN" dirty="0">
                <a:sym typeface="+mn-lt"/>
              </a:rPr>
              <a:t>Point: marking atomic units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C724612-8AB1-10F7-C2F5-8750E6E7D8F2}"/>
              </a:ext>
            </a:extLst>
          </p:cNvPr>
          <p:cNvSpPr/>
          <p:nvPr/>
        </p:nvSpPr>
        <p:spPr>
          <a:xfrm>
            <a:off x="2771800" y="3073524"/>
            <a:ext cx="2232248" cy="72008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36725F-6463-2201-85D9-20274B911C60}"/>
              </a:ext>
            </a:extLst>
          </p:cNvPr>
          <p:cNvSpPr txBox="1"/>
          <p:nvPr/>
        </p:nvSpPr>
        <p:spPr>
          <a:xfrm>
            <a:off x="5026834" y="2613991"/>
            <a:ext cx="38267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If the point has passed, the transaction is </a:t>
            </a:r>
            <a:r>
              <a:rPr kumimoji="1" lang="en-US" altLang="zh-CN" b="1" dirty="0">
                <a:solidFill>
                  <a:srgbClr val="C00000"/>
                </a:solidFill>
              </a:rPr>
              <a:t>all</a:t>
            </a:r>
            <a:r>
              <a:rPr kumimoji="1" lang="en-US" altLang="zh-CN" dirty="0">
                <a:solidFill>
                  <a:schemeClr val="tx1"/>
                </a:solidFill>
              </a:rPr>
              <a:t>. </a:t>
            </a:r>
          </a:p>
          <a:p>
            <a:r>
              <a:rPr kumimoji="1" lang="en-US" altLang="zh-CN" dirty="0"/>
              <a:t>Useful to applications, e.g., notify users about the completion of the transaction.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558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9817A6-CF8A-7146-BA63-232FB5C5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Transaction and Commit Point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DB6129-73E5-1344-B47F-BE22AAAAE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280821"/>
          </a:xfrm>
        </p:spPr>
        <p:txBody>
          <a:bodyPr/>
          <a:lstStyle/>
          <a:p>
            <a:r>
              <a:rPr kumimoji="1" lang="en-US" altLang="zh-CN" dirty="0"/>
              <a:t>We call a set of operations that needs to be atomic "transaction” </a:t>
            </a:r>
          </a:p>
          <a:p>
            <a:r>
              <a:rPr kumimoji="1" lang="en-US" altLang="zh-CN" dirty="0"/>
              <a:t>Transaction typically provides interfaces for applications to mark the atomicity granularity of operations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()</a:t>
            </a:r>
          </a:p>
          <a:p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Each update between a 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begin() &amp; commit() </a:t>
            </a:r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are stored in a log entry </a:t>
            </a:r>
          </a:p>
          <a:p>
            <a:pPr lvl="1"/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Can be replayed via replaying each entry of the log</a:t>
            </a:r>
          </a:p>
          <a:p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Commit point</a:t>
            </a:r>
          </a:p>
          <a:p>
            <a:pPr lvl="1"/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The time when we are sure the operation is </a:t>
            </a:r>
            <a:r>
              <a:rPr kumimoji="1" lang="en-US" altLang="zh-CN" b="1" dirty="0">
                <a:solidFill>
                  <a:srgbClr val="C00000"/>
                </a:solidFill>
                <a:ea typeface="PingFang HK" panose="020B0400000000000000" pitchFamily="34" charset="-120"/>
                <a:cs typeface="Consolas" panose="020B0609020204030204" pitchFamily="49" charset="0"/>
              </a:rPr>
              <a:t>“all”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00ABF-811E-444B-B625-57233E62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4A3B70A-F8D1-AC4E-9714-87B90957DD5A}"/>
              </a:ext>
            </a:extLst>
          </p:cNvPr>
          <p:cNvSpPr/>
          <p:nvPr/>
        </p:nvSpPr>
        <p:spPr>
          <a:xfrm>
            <a:off x="6289529" y="284252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6DB90D1-5A9E-6F4E-9B64-259A52C719DE}"/>
              </a:ext>
            </a:extLst>
          </p:cNvPr>
          <p:cNvSpPr/>
          <p:nvPr/>
        </p:nvSpPr>
        <p:spPr>
          <a:xfrm>
            <a:off x="6822929" y="284252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31BEAD1D-FC45-A848-B20C-6BBA61B218D8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5DBFC2E-8504-9E44-BAD4-B3B9EBA416CF}"/>
              </a:ext>
            </a:extLst>
          </p:cNvPr>
          <p:cNvSpPr txBox="1"/>
          <p:nvPr/>
        </p:nvSpPr>
        <p:spPr>
          <a:xfrm>
            <a:off x="6510133" y="725505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5686D3-4F0C-BC4F-8393-0D63183D6A15}"/>
              </a:ext>
            </a:extLst>
          </p:cNvPr>
          <p:cNvSpPr txBox="1"/>
          <p:nvPr/>
        </p:nvSpPr>
        <p:spPr>
          <a:xfrm>
            <a:off x="4767267" y="304871"/>
            <a:ext cx="137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entry </a:t>
            </a:r>
            <a:endParaRPr lang="zh-CN" altLang="en-US" dirty="0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D5CEE182-57B4-344C-9CDC-9144D8EDD282}"/>
              </a:ext>
            </a:extLst>
          </p:cNvPr>
          <p:cNvSpPr/>
          <p:nvPr/>
        </p:nvSpPr>
        <p:spPr>
          <a:xfrm>
            <a:off x="5514109" y="179810"/>
            <a:ext cx="1011382" cy="263535"/>
          </a:xfrm>
          <a:custGeom>
            <a:avLst/>
            <a:gdLst>
              <a:gd name="connsiteX0" fmla="*/ 0 w 1011382"/>
              <a:gd name="connsiteY0" fmla="*/ 221972 h 263535"/>
              <a:gd name="connsiteX1" fmla="*/ 457200 w 1011382"/>
              <a:gd name="connsiteY1" fmla="*/ 299 h 263535"/>
              <a:gd name="connsiteX2" fmla="*/ 1011382 w 1011382"/>
              <a:gd name="connsiteY2" fmla="*/ 263535 h 2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382" h="263535">
                <a:moveTo>
                  <a:pt x="0" y="221972"/>
                </a:moveTo>
                <a:cubicBezTo>
                  <a:pt x="144318" y="107672"/>
                  <a:pt x="288636" y="-6628"/>
                  <a:pt x="457200" y="299"/>
                </a:cubicBezTo>
                <a:cubicBezTo>
                  <a:pt x="625764" y="7226"/>
                  <a:pt x="818573" y="135380"/>
                  <a:pt x="1011382" y="26353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Straight Arrow Connector 60">
            <a:extLst>
              <a:ext uri="{FF2B5EF4-FFF2-40B4-BE49-F238E27FC236}">
                <a16:creationId xmlns:a16="http://schemas.microsoft.com/office/drawing/2014/main" id="{F1DACC94-C453-D44C-940B-D6F6C9EB7A35}"/>
              </a:ext>
            </a:extLst>
          </p:cNvPr>
          <p:cNvCxnSpPr/>
          <p:nvPr/>
        </p:nvCxnSpPr>
        <p:spPr>
          <a:xfrm flipH="1">
            <a:off x="8355419" y="56180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3">
            <a:extLst>
              <a:ext uri="{FF2B5EF4-FFF2-40B4-BE49-F238E27FC236}">
                <a16:creationId xmlns:a16="http://schemas.microsoft.com/office/drawing/2014/main" id="{C36B851F-5FA5-764E-B96E-0291049FDC63}"/>
              </a:ext>
            </a:extLst>
          </p:cNvPr>
          <p:cNvSpPr/>
          <p:nvPr/>
        </p:nvSpPr>
        <p:spPr>
          <a:xfrm>
            <a:off x="8050819" y="578612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037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86822"/>
            <a:ext cx="8229600" cy="1179348"/>
          </a:xfrm>
        </p:spPr>
        <p:txBody>
          <a:bodyPr/>
          <a:lstStyle/>
          <a:p>
            <a:r>
              <a:rPr kumimoji="1" lang="en-US" altLang="zh-CN" dirty="0"/>
              <a:t>Updates are buffered in the memory</a:t>
            </a:r>
          </a:p>
          <a:p>
            <a:pPr lvl="1"/>
            <a:r>
              <a:rPr kumimoji="1" lang="en-US" altLang="zh-CN" dirty="0"/>
              <a:t>To prevent writing a temporal value to the disk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1741718"/>
            <a:ext cx="7304898" cy="576064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AA88381-A21A-F349-827E-C6C1C13AB847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C96113AD-160B-B04F-8E6B-AAAB35B91622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06BB6FBE-4974-7540-BC11-F1703951C058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9387BA5-86C1-2D46-94FB-196FBFB65596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0175792-37EB-5C45-B030-D5266B5102EB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4672E4B6-6D25-A645-9F99-4B1412B30C5D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E0DB4500-D90A-3F4D-A1EA-8A525EFE0B63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1414E6F-5B16-8E48-A020-DD515AF0B89A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1794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86822"/>
            <a:ext cx="8229600" cy="1179348"/>
          </a:xfrm>
        </p:spPr>
        <p:txBody>
          <a:bodyPr/>
          <a:lstStyle/>
          <a:p>
            <a:r>
              <a:rPr kumimoji="1" lang="en-US" altLang="zh-CN" dirty="0"/>
              <a:t>Before we write the disk, write the log to the disk synchronously </a:t>
            </a:r>
          </a:p>
          <a:p>
            <a:pPr lvl="1"/>
            <a:r>
              <a:rPr kumimoji="1" lang="en-US" altLang="zh-CN" dirty="0"/>
              <a:t>Question: do we need these two steps to be atomic? How to achieve so? 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2470032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554CD43-D531-6849-A771-0AEC388D6D2E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1D765CB-3B13-FB43-9DC3-23F253A2976D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CDAED49B-E9AF-A048-9847-37AF211D9BB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F7EA6C7-9214-6D4C-B7A2-431F6E8E55FF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74046D1-7B59-434C-9BB7-F82FDCD5ED12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CE57D842-753A-1446-9A1F-0D27553DFB80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8B5614AE-4BA9-D149-B120-AAB8D7D95F80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9990C11C-CB3A-7C4D-8E4E-619BED989220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D260C1E7-EACA-4740-9C74-E1B30EA41FB3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342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88849"/>
            <a:ext cx="8841160" cy="180901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Before we write the disk, write the log to the disk synchronously </a:t>
            </a:r>
          </a:p>
          <a:p>
            <a:pPr lvl="1"/>
            <a:r>
              <a:rPr kumimoji="1" lang="en-US" altLang="zh-CN" dirty="0"/>
              <a:t>Question: how to ensure the logged entry is complete? </a:t>
            </a:r>
          </a:p>
          <a:p>
            <a:pPr lvl="1"/>
            <a:r>
              <a:rPr kumimoji="1" lang="en-US" altLang="zh-CN" dirty="0"/>
              <a:t>Simple: we can use a checksum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2470032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4287DD5-3912-264C-AC70-7AFEF7DE7044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E31A6A0B-EF9C-7845-A237-107DA22B370E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0A97B3C1-5435-254A-80E8-B5C40B89787C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01112E7-185A-C049-90F7-71B360E44524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B6B55B-4451-5A44-92FC-FC6F36627953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2093C591-D903-EE4C-AFCE-E70474385C6B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419AC5E8-BB70-ED49-95F9-B87909386311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CEEE5E6-0D97-894E-9EEB-E6AFE91DCD0B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FA986241-7C21-8342-B709-6FB76B17623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3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88849"/>
            <a:ext cx="8229600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After the logging succeed, we can update the disk states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46422" y="3361556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A872FDD-29FC-F54D-97DD-A0C4EC3091F9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36D54DBC-E7B3-9B42-940C-667CCF7040AE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D3172556-9669-1547-9F57-95EC536FA273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DADDF7D-9A66-A248-8019-68B85F9AC904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3CD2035-C6BE-3D4E-97B0-F19492BA0548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8448F18E-3B22-534E-82B6-C6B1C8D0E9C2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403912CF-9EA1-9445-8D92-7D37C7EB30DE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A23DB232-0441-E742-80D9-04EE49D6B76C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93A674F7-E4B6-3547-A57F-919E36E0BA6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544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3123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(bank) // ? 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620495"/>
            <a:ext cx="9237712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do we need to add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to flush the modifications to the bank file? </a:t>
            </a:r>
          </a:p>
          <a:p>
            <a:pPr lvl="1"/>
            <a:r>
              <a:rPr kumimoji="1" lang="en-US" altLang="zh-CN" dirty="0"/>
              <a:t>Not necessary, because we can do the recovery 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46422" y="3361556"/>
            <a:ext cx="7304898" cy="900442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4238B42-D2E8-4847-A21C-AC72CDC03156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D03948F-500C-0D45-9493-D2F0DE0495D7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66801BAA-335E-9446-9F4A-1BB77EA1A39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BDEDFCC-95E6-B544-9DB5-B577A403867A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3AC7F18-F096-C146-9854-76E379D03EA8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CD61DAC0-1F0B-B543-8A43-8EBC43E7EDFE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16EB7E05-0748-7B4A-AC66-516802B9FE29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92E9CA6-D02E-EF42-974D-F893D32C8786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7DEEAD2D-0DEB-F14F-9BD4-957F9EEFE2F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3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5CFAB2-70B7-B64E-81E3-759568FD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recovery of commit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C852D5-D75F-5A49-855B-88569A338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After reboot, we need to recover the systems to a consistent state </a:t>
            </a:r>
          </a:p>
          <a:p>
            <a:pPr lvl="1"/>
            <a:r>
              <a:rPr kumimoji="1" lang="en-US" altLang="zh-CN" dirty="0"/>
              <a:t>Based on the log entries  stored in the log file</a:t>
            </a:r>
          </a:p>
          <a:p>
            <a:r>
              <a:rPr kumimoji="1" lang="en-US" altLang="zh-CN" dirty="0"/>
              <a:t>Rules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 Travel from start to end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 Re-apply the updates recorded in a complete log entry</a:t>
            </a:r>
          </a:p>
          <a:p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2B6FC5-9AE6-F840-99F7-42ECAD959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B75B258-FD0C-5C43-92D9-623862BB3554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9732F5C9-6F85-6940-BB85-9186453DB375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490C4CE-6484-3A48-A4DD-A824C1D92B4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C7FE96E-C803-BB4E-B19D-5D1AE6BDEDE3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EFAA36C-B9D9-844E-95F3-3F35EC4D5676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0" name="任意形状 9">
              <a:extLst>
                <a:ext uri="{FF2B5EF4-FFF2-40B4-BE49-F238E27FC236}">
                  <a16:creationId xmlns:a16="http://schemas.microsoft.com/office/drawing/2014/main" id="{CC18CBF4-2643-C64A-9F5E-5030DD9FCF6C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Straight Arrow Connector 60">
              <a:extLst>
                <a:ext uri="{FF2B5EF4-FFF2-40B4-BE49-F238E27FC236}">
                  <a16:creationId xmlns:a16="http://schemas.microsoft.com/office/drawing/2014/main" id="{0A07F43D-678D-2146-A338-536C1AF1841C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63">
              <a:extLst>
                <a:ext uri="{FF2B5EF4-FFF2-40B4-BE49-F238E27FC236}">
                  <a16:creationId xmlns:a16="http://schemas.microsoft.com/office/drawing/2014/main" id="{1B8E80AC-7443-A147-A3F3-A661538B1AE9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9660D71-8239-3843-85F7-99F98571DEA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858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457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343" y="4362448"/>
            <a:ext cx="9237712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is the commit point of this  transaction? (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The line after </a:t>
            </a:r>
            <a:r>
              <a:rPr lang="en-US" altLang="zh-CN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  <a:endParaRPr kumimoji="1" lang="en-US" altLang="zh-CN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399B00D-A9C9-684D-99C9-7D6EADE3AB0C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9901CBAA-4E91-DC4C-B1FC-4E7B0A7AA8FB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552712DB-C280-604C-B5B3-4497E3BF10E5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C374D2B-8F9E-674A-BCE9-C5ABB0A44BDA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CFED6D6-8611-6D4B-B9D7-CBDA1C2B12B3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D0B60770-A388-514C-B103-0A77BD602226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10C67043-B3B3-3348-B42D-23D4EB811DB0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8AE87D0E-C381-B143-ACB2-DAB543A30968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B34A7201-B0FF-9C43-8FA7-F8D62492C77C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8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61AEE-B845-DE4D-9D11-A0C033FF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Quick summary: commit logging (redo-only logging)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0199AA-C60A-DA40-98A8-C20F7AA0A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96144"/>
          </a:xfrm>
        </p:spPr>
        <p:txBody>
          <a:bodyPr/>
          <a:lstStyle/>
          <a:p>
            <a:r>
              <a:rPr kumimoji="1" lang="en" altLang="zh-CN" dirty="0"/>
              <a:t>Keep a </a:t>
            </a:r>
            <a:r>
              <a:rPr kumimoji="1" lang="en" altLang="zh-CN" dirty="0">
                <a:solidFill>
                  <a:srgbClr val="C00000"/>
                </a:solidFill>
              </a:rPr>
              <a:t>log</a:t>
            </a:r>
            <a:r>
              <a:rPr kumimoji="1" lang="en" altLang="zh-CN" dirty="0"/>
              <a:t> of all update actions</a:t>
            </a:r>
          </a:p>
          <a:p>
            <a:pPr lvl="1"/>
            <a:r>
              <a:rPr kumimoji="1" lang="en" altLang="zh-CN" dirty="0"/>
              <a:t>Redo all the updates upon recovery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51397D-5BE5-ED4D-816C-B0233845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5" name="Rounded Rectangle 54">
            <a:extLst>
              <a:ext uri="{FF2B5EF4-FFF2-40B4-BE49-F238E27FC236}">
                <a16:creationId xmlns:a16="http://schemas.microsoft.com/office/drawing/2014/main" id="{D1CAC13F-B54B-154A-9057-FC9707DC4163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E1CC17EE-AD7C-3749-851A-113AE46FC627}"/>
              </a:ext>
            </a:extLst>
          </p:cNvPr>
          <p:cNvSpPr/>
          <p:nvPr/>
        </p:nvSpPr>
        <p:spPr>
          <a:xfrm>
            <a:off x="3830619" y="2759299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Rounded Rectangle 8">
            <a:extLst>
              <a:ext uri="{FF2B5EF4-FFF2-40B4-BE49-F238E27FC236}">
                <a16:creationId xmlns:a16="http://schemas.microsoft.com/office/drawing/2014/main" id="{9B1DA86D-DF89-E941-AE7A-CE6C05D296EC}"/>
              </a:ext>
            </a:extLst>
          </p:cNvPr>
          <p:cNvSpPr/>
          <p:nvPr/>
        </p:nvSpPr>
        <p:spPr>
          <a:xfrm>
            <a:off x="5972961" y="2651299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9">
            <a:extLst>
              <a:ext uri="{FF2B5EF4-FFF2-40B4-BE49-F238E27FC236}">
                <a16:creationId xmlns:a16="http://schemas.microsoft.com/office/drawing/2014/main" id="{E9128D5D-9C1A-E04F-ADD2-1FDC0C7D4FDC}"/>
              </a:ext>
            </a:extLst>
          </p:cNvPr>
          <p:cNvSpPr/>
          <p:nvPr/>
        </p:nvSpPr>
        <p:spPr>
          <a:xfrm>
            <a:off x="1831161" y="2651299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Straight Arrow Connector 12">
            <a:extLst>
              <a:ext uri="{FF2B5EF4-FFF2-40B4-BE49-F238E27FC236}">
                <a16:creationId xmlns:a16="http://schemas.microsoft.com/office/drawing/2014/main" id="{16B9607C-562C-E64D-A53E-E852478329C4}"/>
              </a:ext>
            </a:extLst>
          </p:cNvPr>
          <p:cNvCxnSpPr>
            <a:stCxn id="36" idx="3"/>
            <a:endCxn id="34" idx="1"/>
          </p:cNvCxnSpPr>
          <p:nvPr/>
        </p:nvCxnSpPr>
        <p:spPr>
          <a:xfrm>
            <a:off x="2947161" y="2993299"/>
            <a:ext cx="883458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16">
            <a:extLst>
              <a:ext uri="{FF2B5EF4-FFF2-40B4-BE49-F238E27FC236}">
                <a16:creationId xmlns:a16="http://schemas.microsoft.com/office/drawing/2014/main" id="{8F809DDD-9F38-9C43-B9A3-5B0CD51085B4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4982619" y="2993299"/>
            <a:ext cx="990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369FE5CD-CD7B-A24E-A1CA-6ABF1E389336}"/>
              </a:ext>
            </a:extLst>
          </p:cNvPr>
          <p:cNvSpPr/>
          <p:nvPr/>
        </p:nvSpPr>
        <p:spPr>
          <a:xfrm>
            <a:off x="5972961" y="3489499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0" name="Straight Arrow Connector 21">
            <a:extLst>
              <a:ext uri="{FF2B5EF4-FFF2-40B4-BE49-F238E27FC236}">
                <a16:creationId xmlns:a16="http://schemas.microsoft.com/office/drawing/2014/main" id="{55FFCF68-0B65-534B-953F-1B5D835A2AC4}"/>
              </a:ext>
            </a:extLst>
          </p:cNvPr>
          <p:cNvCxnSpPr>
            <a:endCxn id="39" idx="1"/>
          </p:cNvCxnSpPr>
          <p:nvPr/>
        </p:nvCxnSpPr>
        <p:spPr>
          <a:xfrm>
            <a:off x="4982619" y="3103099"/>
            <a:ext cx="990342" cy="5484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26">
            <a:extLst>
              <a:ext uri="{FF2B5EF4-FFF2-40B4-BE49-F238E27FC236}">
                <a16:creationId xmlns:a16="http://schemas.microsoft.com/office/drawing/2014/main" id="{EC2DEF19-F709-014F-8693-39F59819A95F}"/>
              </a:ext>
            </a:extLst>
          </p:cNvPr>
          <p:cNvSpPr/>
          <p:nvPr/>
        </p:nvSpPr>
        <p:spPr>
          <a:xfrm>
            <a:off x="3879858" y="44282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27">
            <a:extLst>
              <a:ext uri="{FF2B5EF4-FFF2-40B4-BE49-F238E27FC236}">
                <a16:creationId xmlns:a16="http://schemas.microsoft.com/office/drawing/2014/main" id="{5AAC58E5-D57C-0B47-9718-B4A45F42A15D}"/>
              </a:ext>
            </a:extLst>
          </p:cNvPr>
          <p:cNvSpPr/>
          <p:nvPr/>
        </p:nvSpPr>
        <p:spPr>
          <a:xfrm>
            <a:off x="5995200" y="4612962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28">
            <a:extLst>
              <a:ext uri="{FF2B5EF4-FFF2-40B4-BE49-F238E27FC236}">
                <a16:creationId xmlns:a16="http://schemas.microsoft.com/office/drawing/2014/main" id="{65546B76-64D3-E64A-B98D-4D4133955F09}"/>
              </a:ext>
            </a:extLst>
          </p:cNvPr>
          <p:cNvSpPr/>
          <p:nvPr/>
        </p:nvSpPr>
        <p:spPr>
          <a:xfrm>
            <a:off x="1800516" y="43202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4" name="Straight Arrow Connector 29">
            <a:extLst>
              <a:ext uri="{FF2B5EF4-FFF2-40B4-BE49-F238E27FC236}">
                <a16:creationId xmlns:a16="http://schemas.microsoft.com/office/drawing/2014/main" id="{C4C57EF4-7DD1-AB4B-803C-A573A6F4DFC2}"/>
              </a:ext>
            </a:extLst>
          </p:cNvPr>
          <p:cNvCxnSpPr>
            <a:cxnSpLocks/>
            <a:stCxn id="43" idx="3"/>
            <a:endCxn id="41" idx="1"/>
          </p:cNvCxnSpPr>
          <p:nvPr/>
        </p:nvCxnSpPr>
        <p:spPr>
          <a:xfrm>
            <a:off x="2916516" y="4662250"/>
            <a:ext cx="963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30">
            <a:extLst>
              <a:ext uri="{FF2B5EF4-FFF2-40B4-BE49-F238E27FC236}">
                <a16:creationId xmlns:a16="http://schemas.microsoft.com/office/drawing/2014/main" id="{CFAD4D80-79C0-4047-9DAD-B89AD381E24A}"/>
              </a:ext>
            </a:extLst>
          </p:cNvPr>
          <p:cNvCxnSpPr>
            <a:stCxn id="41" idx="3"/>
            <a:endCxn id="42" idx="1"/>
          </p:cNvCxnSpPr>
          <p:nvPr/>
        </p:nvCxnSpPr>
        <p:spPr>
          <a:xfrm>
            <a:off x="5031858" y="4662250"/>
            <a:ext cx="963342" cy="2927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31">
            <a:extLst>
              <a:ext uri="{FF2B5EF4-FFF2-40B4-BE49-F238E27FC236}">
                <a16:creationId xmlns:a16="http://schemas.microsoft.com/office/drawing/2014/main" id="{4A94FEAE-2C99-9848-9BC9-6C699322F8C8}"/>
              </a:ext>
            </a:extLst>
          </p:cNvPr>
          <p:cNvSpPr/>
          <p:nvPr/>
        </p:nvSpPr>
        <p:spPr>
          <a:xfrm>
            <a:off x="1800516" y="5050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7" name="Straight Arrow Connector 32">
            <a:extLst>
              <a:ext uri="{FF2B5EF4-FFF2-40B4-BE49-F238E27FC236}">
                <a16:creationId xmlns:a16="http://schemas.microsoft.com/office/drawing/2014/main" id="{01249757-05C8-7046-B271-079A53C714FB}"/>
              </a:ext>
            </a:extLst>
          </p:cNvPr>
          <p:cNvCxnSpPr>
            <a:cxnSpLocks/>
          </p:cNvCxnSpPr>
          <p:nvPr/>
        </p:nvCxnSpPr>
        <p:spPr>
          <a:xfrm flipV="1">
            <a:off x="2687916" y="4775200"/>
            <a:ext cx="1164942" cy="5499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0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9" grpId="0" animBg="1"/>
      <p:bldP spid="41" grpId="0" animBg="1"/>
      <p:bldP spid="42" grpId="0" animBg="1"/>
      <p:bldP spid="43" grpId="0" animBg="1"/>
      <p:bldP spid="4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A422C-C634-0749-BE7A-39D28130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redo-only logging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183AE-3B9D-6A4A-901F-E76712AE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The commit is extremely efficient: only one file append operations (w/ updated data) </a:t>
            </a:r>
          </a:p>
          <a:p>
            <a:pPr lvl="2"/>
            <a:r>
              <a:rPr kumimoji="1" lang="en-US" altLang="zh-CN" sz="1800" dirty="0"/>
              <a:t>Other methods, e.g., shadow copy copies the entire file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Wastes of disk I/O: all disk operations must happen at the commit point </a:t>
            </a:r>
          </a:p>
          <a:p>
            <a:pPr lvl="1"/>
            <a:r>
              <a:rPr kumimoji="1" lang="en-US" altLang="zh-CN" dirty="0"/>
              <a:t>All updates must be buffered in the memory until the transaction commits</a:t>
            </a:r>
          </a:p>
          <a:p>
            <a:pPr lvl="2"/>
            <a:r>
              <a:rPr kumimoji="1" lang="en-US" altLang="zh-CN" sz="1800" dirty="0"/>
              <a:t>What if there is insufficient memory? </a:t>
            </a:r>
          </a:p>
          <a:p>
            <a:pPr lvl="1"/>
            <a:r>
              <a:rPr kumimoji="1" lang="en-US" altLang="zh-CN" dirty="0"/>
              <a:t>The log file is continuously growing while most its updates are already flushed to the disk (unless the machine is rebooted or crashed, and we do the recovery) </a:t>
            </a:r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2EDE9-D5A8-7248-AF10-7B105DB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13217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A422C-C634-0749-BE7A-39D28130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redo-only logging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183AE-3B9D-6A4A-901F-E76712AE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Pros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commit is extremely efficient: only one file append operations (w/ updated data) </a:t>
            </a:r>
          </a:p>
          <a:p>
            <a:pPr lvl="2"/>
            <a:r>
              <a:rPr kumimoji="1" lang="en-US" altLang="zh-CN" sz="1800" dirty="0">
                <a:solidFill>
                  <a:schemeClr val="bg1">
                    <a:lumMod val="65000"/>
                  </a:schemeClr>
                </a:solidFill>
              </a:rPr>
              <a:t>Other methods, e.g., shadow copy copies the entire file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Cons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Wastes of disk I/O: all disk operations must happen at the commit point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All updates must be buffered in the memory until the transaction commits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What if there is insufficient memory?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log file is continuously growing while most its updates are already flushed to the disk </a:t>
            </a:r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2EDE9-D5A8-7248-AF10-7B105DB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25CE37A-B15C-EE3C-9DB2-2973D05E7592}"/>
              </a:ext>
            </a:extLst>
          </p:cNvPr>
          <p:cNvSpPr/>
          <p:nvPr/>
        </p:nvSpPr>
        <p:spPr>
          <a:xfrm>
            <a:off x="395214" y="5266548"/>
            <a:ext cx="835357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Unlike filesystem journaling, the user can commit a lot of entries in a transaction </a:t>
            </a:r>
          </a:p>
        </p:txBody>
      </p:sp>
    </p:spTree>
    <p:extLst>
      <p:ext uri="{BB962C8B-B14F-4D97-AF65-F5344CB8AC3E}">
        <p14:creationId xmlns:p14="http://schemas.microsoft.com/office/powerpoint/2010/main" val="2706923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74036E-AE0C-674E-9D8C-3D7EAC57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AC497F-3E38-AB42-9974-99988A9C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368152"/>
          </a:xfrm>
        </p:spPr>
        <p:txBody>
          <a:bodyPr/>
          <a:lstStyle/>
          <a:p>
            <a:r>
              <a:rPr kumimoji="1" lang="en-US" altLang="zh-CN" dirty="0"/>
              <a:t>We allow the transaction directly writing uncommitted values to the disk </a:t>
            </a:r>
          </a:p>
          <a:p>
            <a:pPr lvl="1"/>
            <a:r>
              <a:rPr kumimoji="1" lang="en-US" altLang="zh-CN" dirty="0"/>
              <a:t>Before the commit point to free-up memory space &amp; utilize disk I/O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A0FA93-3304-4D4A-A776-4E4854BF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E37486-FDCA-0946-9FEE-4EB620DDFEE5}"/>
              </a:ext>
            </a:extLst>
          </p:cNvPr>
          <p:cNvSpPr txBox="1">
            <a:spLocks/>
          </p:cNvSpPr>
          <p:nvPr/>
        </p:nvSpPr>
        <p:spPr>
          <a:xfrm>
            <a:off x="763234" y="2128361"/>
            <a:ext cx="7308812" cy="18812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7D5B035A-A772-5A4B-9CA2-84B98766F3CB}"/>
              </a:ext>
            </a:extLst>
          </p:cNvPr>
          <p:cNvSpPr txBox="1">
            <a:spLocks/>
          </p:cNvSpPr>
          <p:nvPr/>
        </p:nvSpPr>
        <p:spPr>
          <a:xfrm>
            <a:off x="302840" y="4353938"/>
            <a:ext cx="82296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How to prevent a partial updates from uncommitted transactions? </a:t>
            </a:r>
            <a:endParaRPr kumimoji="1" lang="zh-CN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D28BFF-921C-9F46-942B-CAB34A779D92}"/>
              </a:ext>
            </a:extLst>
          </p:cNvPr>
          <p:cNvSpPr/>
          <p:nvPr/>
        </p:nvSpPr>
        <p:spPr>
          <a:xfrm>
            <a:off x="827584" y="5200724"/>
            <a:ext cx="643344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Idea: use log to </a:t>
            </a:r>
            <a:r>
              <a:rPr lang="en-US" altLang="zh-CN" b="1" dirty="0">
                <a:solidFill>
                  <a:srgbClr val="C00000"/>
                </a:solidFill>
              </a:rPr>
              <a:t>undo</a:t>
            </a:r>
            <a:r>
              <a:rPr lang="en-US" altLang="zh-CN" dirty="0"/>
              <a:t> updates of uncommitted transactions!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76B7AAC-B023-57CC-A3D5-E9E3EF0EAE18}"/>
              </a:ext>
            </a:extLst>
          </p:cNvPr>
          <p:cNvSpPr/>
          <p:nvPr/>
        </p:nvSpPr>
        <p:spPr>
          <a:xfrm>
            <a:off x="1071954" y="2940930"/>
            <a:ext cx="4176464" cy="935484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6345F6-81F2-6E9F-FAAB-F90AC57975B4}"/>
              </a:ext>
            </a:extLst>
          </p:cNvPr>
          <p:cNvSpPr txBox="1"/>
          <p:nvPr/>
        </p:nvSpPr>
        <p:spPr>
          <a:xfrm>
            <a:off x="5381988" y="3021080"/>
            <a:ext cx="37580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OS will flush the page back if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out of the memory 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9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A9B1E1-2655-7943-8309-95E5229E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Undo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E10D01-ECCC-7E44-B156-6A5A39E5F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Keep a </a:t>
            </a:r>
            <a:r>
              <a:rPr kumimoji="1" lang="en" altLang="zh-CN" dirty="0">
                <a:solidFill>
                  <a:srgbClr val="C00000"/>
                </a:solidFill>
              </a:rPr>
              <a:t>log</a:t>
            </a:r>
            <a:r>
              <a:rPr kumimoji="1" lang="en" altLang="zh-CN" dirty="0"/>
              <a:t> of all update actions</a:t>
            </a:r>
          </a:p>
          <a:p>
            <a:pPr lvl="1"/>
            <a:r>
              <a:rPr kumimoji="1" lang="en" altLang="zh-CN" dirty="0"/>
              <a:t>The log can undo the (partial) updates of a DO operation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406438-41AD-BA4A-BC11-284EFBA7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 dirty="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E19D529F-3CD1-DE41-9412-AB510CD40C56}"/>
              </a:ext>
            </a:extLst>
          </p:cNvPr>
          <p:cNvSpPr/>
          <p:nvPr/>
        </p:nvSpPr>
        <p:spPr>
          <a:xfrm>
            <a:off x="3852858" y="21197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41C04BA1-3712-A748-AA47-3386E558D08C}"/>
              </a:ext>
            </a:extLst>
          </p:cNvPr>
          <p:cNvSpPr/>
          <p:nvPr/>
        </p:nvSpPr>
        <p:spPr>
          <a:xfrm>
            <a:off x="5995200" y="201175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932FB7C-A06E-234A-BED4-1C91535E7EA2}"/>
              </a:ext>
            </a:extLst>
          </p:cNvPr>
          <p:cNvSpPr/>
          <p:nvPr/>
        </p:nvSpPr>
        <p:spPr>
          <a:xfrm>
            <a:off x="1853400" y="20117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Straight Arrow Connector 12">
            <a:extLst>
              <a:ext uri="{FF2B5EF4-FFF2-40B4-BE49-F238E27FC236}">
                <a16:creationId xmlns:a16="http://schemas.microsoft.com/office/drawing/2014/main" id="{B3D8E242-0D70-074C-A6C2-BCF9F37DC393}"/>
              </a:ext>
            </a:extLst>
          </p:cNvPr>
          <p:cNvCxnSpPr>
            <a:stCxn id="7" idx="3"/>
            <a:endCxn id="5" idx="1"/>
          </p:cNvCxnSpPr>
          <p:nvPr/>
        </p:nvCxnSpPr>
        <p:spPr>
          <a:xfrm>
            <a:off x="2969400" y="2353750"/>
            <a:ext cx="883458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6">
            <a:extLst>
              <a:ext uri="{FF2B5EF4-FFF2-40B4-BE49-F238E27FC236}">
                <a16:creationId xmlns:a16="http://schemas.microsoft.com/office/drawing/2014/main" id="{2FF27CF6-EEEF-F641-AC07-C0BFAFEA2EC9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004858" y="2353750"/>
            <a:ext cx="990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FEDC38B6-ECD2-D743-9A18-FC9ED58D84EB}"/>
              </a:ext>
            </a:extLst>
          </p:cNvPr>
          <p:cNvSpPr/>
          <p:nvPr/>
        </p:nvSpPr>
        <p:spPr>
          <a:xfrm>
            <a:off x="5995200" y="28499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21">
            <a:extLst>
              <a:ext uri="{FF2B5EF4-FFF2-40B4-BE49-F238E27FC236}">
                <a16:creationId xmlns:a16="http://schemas.microsoft.com/office/drawing/2014/main" id="{18DFAFEA-2031-4343-9C40-956DED02A433}"/>
              </a:ext>
            </a:extLst>
          </p:cNvPr>
          <p:cNvCxnSpPr>
            <a:endCxn id="10" idx="1"/>
          </p:cNvCxnSpPr>
          <p:nvPr/>
        </p:nvCxnSpPr>
        <p:spPr>
          <a:xfrm>
            <a:off x="5004858" y="2463550"/>
            <a:ext cx="990342" cy="5484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08F062C1-A470-954B-B255-A7AC0612E8A4}"/>
              </a:ext>
            </a:extLst>
          </p:cNvPr>
          <p:cNvSpPr/>
          <p:nvPr/>
        </p:nvSpPr>
        <p:spPr>
          <a:xfrm>
            <a:off x="3879858" y="44282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27">
            <a:extLst>
              <a:ext uri="{FF2B5EF4-FFF2-40B4-BE49-F238E27FC236}">
                <a16:creationId xmlns:a16="http://schemas.microsoft.com/office/drawing/2014/main" id="{19EA9432-7394-0A40-A0C7-7F2DDE95797A}"/>
              </a:ext>
            </a:extLst>
          </p:cNvPr>
          <p:cNvSpPr/>
          <p:nvPr/>
        </p:nvSpPr>
        <p:spPr>
          <a:xfrm>
            <a:off x="5995200" y="4612962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5272E938-25ED-EE4A-A970-5C009B7E8E88}"/>
              </a:ext>
            </a:extLst>
          </p:cNvPr>
          <p:cNvSpPr/>
          <p:nvPr/>
        </p:nvSpPr>
        <p:spPr>
          <a:xfrm>
            <a:off x="1800516" y="43202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29">
            <a:extLst>
              <a:ext uri="{FF2B5EF4-FFF2-40B4-BE49-F238E27FC236}">
                <a16:creationId xmlns:a16="http://schemas.microsoft.com/office/drawing/2014/main" id="{B29873E5-BD93-1E49-B7D2-C587FDB42C1C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>
            <a:off x="2916516" y="4662250"/>
            <a:ext cx="963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0">
            <a:extLst>
              <a:ext uri="{FF2B5EF4-FFF2-40B4-BE49-F238E27FC236}">
                <a16:creationId xmlns:a16="http://schemas.microsoft.com/office/drawing/2014/main" id="{FD590431-0D64-D541-AA49-F821517CB4BE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5031858" y="4662250"/>
            <a:ext cx="963342" cy="2927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1">
            <a:extLst>
              <a:ext uri="{FF2B5EF4-FFF2-40B4-BE49-F238E27FC236}">
                <a16:creationId xmlns:a16="http://schemas.microsoft.com/office/drawing/2014/main" id="{2662020A-5ABD-784D-85F8-66ABC59BBE96}"/>
              </a:ext>
            </a:extLst>
          </p:cNvPr>
          <p:cNvSpPr/>
          <p:nvPr/>
        </p:nvSpPr>
        <p:spPr>
          <a:xfrm>
            <a:off x="1800516" y="5050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32">
            <a:extLst>
              <a:ext uri="{FF2B5EF4-FFF2-40B4-BE49-F238E27FC236}">
                <a16:creationId xmlns:a16="http://schemas.microsoft.com/office/drawing/2014/main" id="{23DD3357-B47D-884D-8069-628373C585B6}"/>
              </a:ext>
            </a:extLst>
          </p:cNvPr>
          <p:cNvCxnSpPr>
            <a:cxnSpLocks/>
          </p:cNvCxnSpPr>
          <p:nvPr/>
        </p:nvCxnSpPr>
        <p:spPr>
          <a:xfrm flipV="1">
            <a:off x="2687916" y="4775200"/>
            <a:ext cx="1164942" cy="5499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37">
            <a:extLst>
              <a:ext uri="{FF2B5EF4-FFF2-40B4-BE49-F238E27FC236}">
                <a16:creationId xmlns:a16="http://schemas.microsoft.com/office/drawing/2014/main" id="{0A7D444F-6258-DA40-8E70-6BAD9C5D0A2E}"/>
              </a:ext>
            </a:extLst>
          </p:cNvPr>
          <p:cNvSpPr/>
          <p:nvPr/>
        </p:nvSpPr>
        <p:spPr>
          <a:xfrm>
            <a:off x="3906300" y="32198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FFCCCC"/>
              </a:gs>
              <a:gs pos="100000">
                <a:srgbClr val="D9F5FF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39">
            <a:extLst>
              <a:ext uri="{FF2B5EF4-FFF2-40B4-BE49-F238E27FC236}">
                <a16:creationId xmlns:a16="http://schemas.microsoft.com/office/drawing/2014/main" id="{78352159-B21D-EB4C-928C-37B2E6075C68}"/>
              </a:ext>
            </a:extLst>
          </p:cNvPr>
          <p:cNvSpPr/>
          <p:nvPr/>
        </p:nvSpPr>
        <p:spPr>
          <a:xfrm>
            <a:off x="5995200" y="3411539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41">
            <a:extLst>
              <a:ext uri="{FF2B5EF4-FFF2-40B4-BE49-F238E27FC236}">
                <a16:creationId xmlns:a16="http://schemas.microsoft.com/office/drawing/2014/main" id="{B0AC64C6-960D-E745-BCCF-5C9C6EB2B66B}"/>
              </a:ext>
            </a:extLst>
          </p:cNvPr>
          <p:cNvSpPr/>
          <p:nvPr/>
        </p:nvSpPr>
        <p:spPr>
          <a:xfrm>
            <a:off x="1853400" y="300415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42">
            <a:extLst>
              <a:ext uri="{FF2B5EF4-FFF2-40B4-BE49-F238E27FC236}">
                <a16:creationId xmlns:a16="http://schemas.microsoft.com/office/drawing/2014/main" id="{50054623-B095-AA4C-BCEE-CA5E2CC9DC34}"/>
              </a:ext>
            </a:extLst>
          </p:cNvPr>
          <p:cNvSpPr/>
          <p:nvPr/>
        </p:nvSpPr>
        <p:spPr>
          <a:xfrm>
            <a:off x="2055000" y="3868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43">
            <a:extLst>
              <a:ext uri="{FF2B5EF4-FFF2-40B4-BE49-F238E27FC236}">
                <a16:creationId xmlns:a16="http://schemas.microsoft.com/office/drawing/2014/main" id="{1897CB05-0B54-5F4F-AD7E-5FE1EC5D26D0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969400" y="3346150"/>
            <a:ext cx="883458" cy="750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4">
            <a:extLst>
              <a:ext uri="{FF2B5EF4-FFF2-40B4-BE49-F238E27FC236}">
                <a16:creationId xmlns:a16="http://schemas.microsoft.com/office/drawing/2014/main" id="{7494E868-369C-3246-9FBE-C54BC7D6679E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>
            <a:off x="5058300" y="3453850"/>
            <a:ext cx="936900" cy="299689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45">
            <a:extLst>
              <a:ext uri="{FF2B5EF4-FFF2-40B4-BE49-F238E27FC236}">
                <a16:creationId xmlns:a16="http://schemas.microsoft.com/office/drawing/2014/main" id="{8EC358FC-B4E4-3344-99AD-5478769B2A6E}"/>
              </a:ext>
            </a:extLst>
          </p:cNvPr>
          <p:cNvCxnSpPr>
            <a:stCxn id="22" idx="3"/>
            <a:endCxn id="19" idx="1"/>
          </p:cNvCxnSpPr>
          <p:nvPr/>
        </p:nvCxnSpPr>
        <p:spPr>
          <a:xfrm flipV="1">
            <a:off x="2969400" y="3453850"/>
            <a:ext cx="936900" cy="5763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54">
            <a:extLst>
              <a:ext uri="{FF2B5EF4-FFF2-40B4-BE49-F238E27FC236}">
                <a16:creationId xmlns:a16="http://schemas.microsoft.com/office/drawing/2014/main" id="{34841B07-26B7-CE46-9667-BB94B048A6F6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7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EB80D-A9D5-FD44-8703-4FBDC45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w/ undo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9AD1E-446C-2740-A162-43CFE190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Before updates, write an undo log record to the log file </a:t>
            </a:r>
          </a:p>
          <a:p>
            <a:pPr lvl="1"/>
            <a:r>
              <a:rPr kumimoji="1" lang="en-US" altLang="zh-CN" dirty="0"/>
              <a:t>Should contain sufficient information to undo uncommitted transactions</a:t>
            </a:r>
          </a:p>
          <a:p>
            <a:pPr lvl="1"/>
            <a:r>
              <a:rPr kumimoji="1" lang="en-US" altLang="zh-CN" dirty="0"/>
              <a:t>E.g., old values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Question: do we need the redo entry?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EEE792-D8EC-514A-8C85-81056100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7B32DD-91C0-B747-9C89-8000FCA8E7A3}"/>
              </a:ext>
            </a:extLst>
          </p:cNvPr>
          <p:cNvSpPr txBox="1">
            <a:spLocks/>
          </p:cNvSpPr>
          <p:nvPr/>
        </p:nvSpPr>
        <p:spPr>
          <a:xfrm>
            <a:off x="763234" y="2497460"/>
            <a:ext cx="7308812" cy="18812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9D13277A-E86B-B54A-AB12-8F93E9977A23}"/>
              </a:ext>
            </a:extLst>
          </p:cNvPr>
          <p:cNvSpPr/>
          <p:nvPr/>
        </p:nvSpPr>
        <p:spPr>
          <a:xfrm>
            <a:off x="5076056" y="3438093"/>
            <a:ext cx="360040" cy="87315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8F4D4EA-9ACB-F44D-8F75-D49B1E11EAAA}"/>
              </a:ext>
            </a:extLst>
          </p:cNvPr>
          <p:cNvSpPr txBox="1"/>
          <p:nvPr/>
        </p:nvSpPr>
        <p:spPr>
          <a:xfrm>
            <a:off x="5364552" y="3551504"/>
            <a:ext cx="377944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dirty="0"/>
              <a:t>Action (file name, offset, </a:t>
            </a:r>
            <a:r>
              <a:rPr kumimoji="1" lang="en" altLang="zh-CN" b="1" dirty="0">
                <a:solidFill>
                  <a:srgbClr val="C00000"/>
                </a:solidFill>
              </a:rPr>
              <a:t>old value</a:t>
            </a:r>
            <a:r>
              <a:rPr kumimoji="1" lang="en" altLang="zh-CN" dirty="0"/>
              <a:t>)</a:t>
            </a:r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C5187C4F-53F6-8D46-8FCE-36543B755CE3}"/>
              </a:ext>
            </a:extLst>
          </p:cNvPr>
          <p:cNvSpPr/>
          <p:nvPr/>
        </p:nvSpPr>
        <p:spPr>
          <a:xfrm>
            <a:off x="4182406" y="3721328"/>
            <a:ext cx="779187" cy="144284"/>
          </a:xfrm>
          <a:custGeom>
            <a:avLst/>
            <a:gdLst>
              <a:gd name="connsiteX0" fmla="*/ 0 w 734291"/>
              <a:gd name="connsiteY0" fmla="*/ 19593 h 118114"/>
              <a:gd name="connsiteX1" fmla="*/ 304800 w 734291"/>
              <a:gd name="connsiteY1" fmla="*/ 5739 h 118114"/>
              <a:gd name="connsiteX2" fmla="*/ 498764 w 734291"/>
              <a:gd name="connsiteY2" fmla="*/ 102721 h 118114"/>
              <a:gd name="connsiteX3" fmla="*/ 734291 w 734291"/>
              <a:gd name="connsiteY3" fmla="*/ 116575 h 11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291" h="118114">
                <a:moveTo>
                  <a:pt x="0" y="19593"/>
                </a:moveTo>
                <a:cubicBezTo>
                  <a:pt x="110836" y="5738"/>
                  <a:pt x="221673" y="-8116"/>
                  <a:pt x="304800" y="5739"/>
                </a:cubicBezTo>
                <a:cubicBezTo>
                  <a:pt x="387927" y="19594"/>
                  <a:pt x="427182" y="84248"/>
                  <a:pt x="498764" y="102721"/>
                </a:cubicBezTo>
                <a:cubicBezTo>
                  <a:pt x="570346" y="121194"/>
                  <a:pt x="652318" y="118884"/>
                  <a:pt x="734291" y="11657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98508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EB80D-A9D5-FD44-8703-4FBDC45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w/ undo-redo 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9AD1E-446C-2740-A162-43CFE190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538320" cy="4471925"/>
          </a:xfrm>
        </p:spPr>
        <p:txBody>
          <a:bodyPr/>
          <a:lstStyle/>
          <a:p>
            <a:r>
              <a:rPr kumimoji="1" lang="en-US" altLang="zh-CN" dirty="0"/>
              <a:t>Question: do we need the redo entry?</a:t>
            </a:r>
          </a:p>
          <a:p>
            <a:pPr lvl="1"/>
            <a:r>
              <a:rPr kumimoji="1" lang="en-US" altLang="zh-CN" dirty="0"/>
              <a:t>Depends on whether we wait for records[a] to be written to the disk (e.g., sync)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Typically, yes: </a:t>
            </a:r>
            <a:r>
              <a:rPr kumimoji="1" lang="en-US" altLang="zh-CN" dirty="0"/>
              <a:t>waiting two disk syncs are slow!  </a:t>
            </a:r>
          </a:p>
          <a:p>
            <a:pPr lvl="2"/>
            <a:r>
              <a:rPr kumimoji="1" lang="en-US" altLang="zh-CN" sz="1800" dirty="0"/>
              <a:t>Especially for non-logging writes: log is a fast sequential disk write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EEE792-D8EC-514A-8C85-81056100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7B32DD-91C0-B747-9C89-8000FCA8E7A3}"/>
              </a:ext>
            </a:extLst>
          </p:cNvPr>
          <p:cNvSpPr txBox="1">
            <a:spLocks/>
          </p:cNvSpPr>
          <p:nvPr/>
        </p:nvSpPr>
        <p:spPr>
          <a:xfrm>
            <a:off x="763234" y="2785492"/>
            <a:ext cx="7308812" cy="2376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83DDB1D1-EB59-A345-A712-9CBAA605118E}"/>
              </a:ext>
            </a:extLst>
          </p:cNvPr>
          <p:cNvSpPr/>
          <p:nvPr/>
        </p:nvSpPr>
        <p:spPr>
          <a:xfrm>
            <a:off x="5076056" y="3729322"/>
            <a:ext cx="360040" cy="87315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2C4762-8067-C749-ABF9-90F84D721BA0}"/>
              </a:ext>
            </a:extLst>
          </p:cNvPr>
          <p:cNvSpPr txBox="1"/>
          <p:nvPr/>
        </p:nvSpPr>
        <p:spPr>
          <a:xfrm>
            <a:off x="5364552" y="3842733"/>
            <a:ext cx="3016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dirty="0"/>
              <a:t>Action (file name, offset, </a:t>
            </a:r>
            <a:r>
              <a:rPr kumimoji="1" lang="en" altLang="zh-CN" b="1" dirty="0">
                <a:solidFill>
                  <a:srgbClr val="C00000"/>
                </a:solidFill>
              </a:rPr>
              <a:t>old &amp; new values</a:t>
            </a:r>
            <a:r>
              <a:rPr kumimoji="1" lang="en" altLang="zh-CN" dirty="0"/>
              <a:t>)</a:t>
            </a: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3A25ADCE-99E5-4A41-BA9E-9808D3F42571}"/>
              </a:ext>
            </a:extLst>
          </p:cNvPr>
          <p:cNvSpPr/>
          <p:nvPr/>
        </p:nvSpPr>
        <p:spPr>
          <a:xfrm>
            <a:off x="4182406" y="4012557"/>
            <a:ext cx="779187" cy="144284"/>
          </a:xfrm>
          <a:custGeom>
            <a:avLst/>
            <a:gdLst>
              <a:gd name="connsiteX0" fmla="*/ 0 w 734291"/>
              <a:gd name="connsiteY0" fmla="*/ 19593 h 118114"/>
              <a:gd name="connsiteX1" fmla="*/ 304800 w 734291"/>
              <a:gd name="connsiteY1" fmla="*/ 5739 h 118114"/>
              <a:gd name="connsiteX2" fmla="*/ 498764 w 734291"/>
              <a:gd name="connsiteY2" fmla="*/ 102721 h 118114"/>
              <a:gd name="connsiteX3" fmla="*/ 734291 w 734291"/>
              <a:gd name="connsiteY3" fmla="*/ 116575 h 11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291" h="118114">
                <a:moveTo>
                  <a:pt x="0" y="19593"/>
                </a:moveTo>
                <a:cubicBezTo>
                  <a:pt x="110836" y="5738"/>
                  <a:pt x="221673" y="-8116"/>
                  <a:pt x="304800" y="5739"/>
                </a:cubicBezTo>
                <a:cubicBezTo>
                  <a:pt x="387927" y="19594"/>
                  <a:pt x="427182" y="84248"/>
                  <a:pt x="498764" y="102721"/>
                </a:cubicBezTo>
                <a:cubicBezTo>
                  <a:pt x="570346" y="121194"/>
                  <a:pt x="652318" y="118884"/>
                  <a:pt x="734291" y="11657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78150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996211-834E-184E-B4DD-0BF1169C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 entry vs. log record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7F7596-D897-044B-916D-3E37FE910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00" y="1130400"/>
            <a:ext cx="8734096" cy="309633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Redo-only logging appends </a:t>
            </a:r>
            <a:r>
              <a:rPr kumimoji="1" lang="en-US" altLang="zh-CN" dirty="0">
                <a:solidFill>
                  <a:srgbClr val="C00000"/>
                </a:solidFill>
              </a:rPr>
              <a:t>log entry </a:t>
            </a:r>
            <a:r>
              <a:rPr kumimoji="1" lang="en-US" altLang="zh-CN" dirty="0"/>
              <a:t>to the log file </a:t>
            </a:r>
          </a:p>
          <a:p>
            <a:pPr lvl="1"/>
            <a:r>
              <a:rPr kumimoji="1" lang="en-US" altLang="zh-CN" dirty="0"/>
              <a:t>Containing all the updates of the transaction </a:t>
            </a:r>
          </a:p>
          <a:p>
            <a:r>
              <a:rPr kumimoji="1" lang="en-US" altLang="zh-CN" dirty="0"/>
              <a:t>Und—redo logging appends </a:t>
            </a:r>
            <a:r>
              <a:rPr kumimoji="1" lang="en-US" altLang="zh-CN" dirty="0">
                <a:solidFill>
                  <a:srgbClr val="C00000"/>
                </a:solidFill>
              </a:rPr>
              <a:t>log records </a:t>
            </a:r>
            <a:r>
              <a:rPr kumimoji="1" lang="en-US" altLang="zh-CN" dirty="0"/>
              <a:t>to the log file </a:t>
            </a:r>
          </a:p>
          <a:p>
            <a:pPr lvl="1"/>
            <a:r>
              <a:rPr kumimoji="1" lang="en-US" altLang="zh-CN" dirty="0"/>
              <a:t>Containing the updates of a single operation </a:t>
            </a:r>
          </a:p>
          <a:p>
            <a:pPr lvl="1"/>
            <a:r>
              <a:rPr kumimoji="1" lang="en-US" altLang="zh-CN" dirty="0"/>
              <a:t>Log records from different transaction (TX)  may possibly interleave </a:t>
            </a:r>
          </a:p>
          <a:p>
            <a:pPr lvl="2"/>
            <a:r>
              <a:rPr kumimoji="1" lang="en-US" altLang="zh-CN" sz="1800" dirty="0"/>
              <a:t>E.g., the OS schedules the transaction out </a:t>
            </a:r>
          </a:p>
          <a:p>
            <a:pPr lvl="2"/>
            <a:r>
              <a:rPr kumimoji="1" lang="en-US" altLang="zh-CN" sz="1800" dirty="0"/>
              <a:t>Therefore, we further need pointer to trace operations from the same TX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A32A77-53C9-D94D-8846-CF20C01DE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791FEFF-1C97-0A4D-919A-50BD9F311675}"/>
              </a:ext>
            </a:extLst>
          </p:cNvPr>
          <p:cNvGrpSpPr/>
          <p:nvPr/>
        </p:nvGrpSpPr>
        <p:grpSpPr>
          <a:xfrm>
            <a:off x="633509" y="4638512"/>
            <a:ext cx="4882658" cy="810585"/>
            <a:chOff x="1550246" y="4690134"/>
            <a:chExt cx="4882658" cy="81058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F407FD9-7784-6D47-A170-685E46B08AEB}"/>
                </a:ext>
              </a:extLst>
            </p:cNvPr>
            <p:cNvGrpSpPr/>
            <p:nvPr/>
          </p:nvGrpSpPr>
          <p:grpSpPr>
            <a:xfrm>
              <a:off x="1550246" y="4690134"/>
              <a:ext cx="4882658" cy="810585"/>
              <a:chOff x="6289529" y="284252"/>
              <a:chExt cx="4882658" cy="810585"/>
            </a:xfrm>
          </p:grpSpPr>
          <p:sp>
            <p:nvSpPr>
              <p:cNvPr id="6" name="Rounded Rectangle 4">
                <a:extLst>
                  <a:ext uri="{FF2B5EF4-FFF2-40B4-BE49-F238E27FC236}">
                    <a16:creationId xmlns:a16="http://schemas.microsoft.com/office/drawing/2014/main" id="{F92BECFF-4A4B-3F4B-8B6A-32DDB3B2F005}"/>
                  </a:ext>
                </a:extLst>
              </p:cNvPr>
              <p:cNvSpPr/>
              <p:nvPr/>
            </p:nvSpPr>
            <p:spPr>
              <a:xfrm>
                <a:off x="6289529" y="284252"/>
                <a:ext cx="540000" cy="360000"/>
              </a:xfrm>
              <a:prstGeom prst="roundRect">
                <a:avLst/>
              </a:prstGeom>
              <a:solidFill>
                <a:srgbClr val="D5FFD5"/>
              </a:solidFill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36000" rtlCol="0" anchor="ctr"/>
              <a:lstStyle/>
              <a:p>
                <a:pPr algn="ctr"/>
                <a:endPara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681D132-FC79-8A41-BA97-2F6EAE6CA6AE}"/>
                  </a:ext>
                </a:extLst>
              </p:cNvPr>
              <p:cNvSpPr/>
              <p:nvPr/>
            </p:nvSpPr>
            <p:spPr>
              <a:xfrm>
                <a:off x="6822929" y="284252"/>
                <a:ext cx="540000" cy="360000"/>
              </a:xfrm>
              <a:prstGeom prst="round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36000" rtlCol="0" anchor="ctr"/>
              <a:lstStyle/>
              <a:p>
                <a:pPr algn="ctr"/>
                <a:endPara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F920EA2-F440-2949-B80D-4AB3909856B4}"/>
                  </a:ext>
                </a:extLst>
              </p:cNvPr>
              <p:cNvSpPr txBox="1"/>
              <p:nvPr/>
            </p:nvSpPr>
            <p:spPr>
              <a:xfrm>
                <a:off x="6510133" y="725505"/>
                <a:ext cx="46620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>
                    <a:solidFill>
                      <a:schemeClr val="tx1"/>
                    </a:solidFill>
                  </a:rPr>
                  <a:t>Log file </a:t>
                </a:r>
                <a:endParaRPr lang="zh-CN" altLang="en-US" dirty="0"/>
              </a:p>
            </p:txBody>
          </p:sp>
          <p:cxnSp>
            <p:nvCxnSpPr>
              <p:cNvPr id="11" name="Straight Arrow Connector 60">
                <a:extLst>
                  <a:ext uri="{FF2B5EF4-FFF2-40B4-BE49-F238E27FC236}">
                    <a16:creationId xmlns:a16="http://schemas.microsoft.com/office/drawing/2014/main" id="{63C37973-936D-9548-A243-48DC139C5000}"/>
                  </a:ext>
                </a:extLst>
              </p:cNvPr>
              <p:cNvCxnSpPr/>
              <p:nvPr/>
            </p:nvCxnSpPr>
            <p:spPr>
              <a:xfrm flipH="1">
                <a:off x="8355419" y="561808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AE8D7044-5D93-6C44-9F32-24192B373E72}"/>
                  </a:ext>
                </a:extLst>
              </p:cNvPr>
              <p:cNvSpPr/>
              <p:nvPr/>
            </p:nvSpPr>
            <p:spPr>
              <a:xfrm>
                <a:off x="8050819" y="578612"/>
                <a:ext cx="10150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Append</a:t>
                </a:r>
                <a:endPara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endParaRPr>
              </a:p>
            </p:txBody>
          </p:sp>
        </p:grp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08DDC9C8-8CE9-E444-8A85-6F08AC21DBBC}"/>
                </a:ext>
              </a:extLst>
            </p:cNvPr>
            <p:cNvSpPr/>
            <p:nvPr/>
          </p:nvSpPr>
          <p:spPr>
            <a:xfrm>
              <a:off x="2647376" y="4690134"/>
              <a:ext cx="540000" cy="360000"/>
            </a:xfrm>
            <a:prstGeom prst="round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7CB8FD4-0D81-4345-B143-EAA997D15084}"/>
              </a:ext>
            </a:extLst>
          </p:cNvPr>
          <p:cNvSpPr txBox="1"/>
          <p:nvPr/>
        </p:nvSpPr>
        <p:spPr>
          <a:xfrm>
            <a:off x="546493" y="4211149"/>
            <a:ext cx="1043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Entry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8EC1C5D-98EC-EB49-BB23-D674DBAA6A96}"/>
              </a:ext>
            </a:extLst>
          </p:cNvPr>
          <p:cNvSpPr/>
          <p:nvPr/>
        </p:nvSpPr>
        <p:spPr>
          <a:xfrm>
            <a:off x="4652289" y="3856822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Record</a:t>
            </a:r>
            <a:endParaRPr lang="zh-CN" altLang="en-US" dirty="0"/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C77B5EFF-B10A-704D-BE8B-6A7A2119EB09}"/>
              </a:ext>
            </a:extLst>
          </p:cNvPr>
          <p:cNvSpPr/>
          <p:nvPr/>
        </p:nvSpPr>
        <p:spPr>
          <a:xfrm>
            <a:off x="5264442" y="4123134"/>
            <a:ext cx="39756" cy="450574"/>
          </a:xfrm>
          <a:custGeom>
            <a:avLst/>
            <a:gdLst>
              <a:gd name="connsiteX0" fmla="*/ 0 w 39756"/>
              <a:gd name="connsiteY0" fmla="*/ 0 h 450574"/>
              <a:gd name="connsiteX1" fmla="*/ 26504 w 39756"/>
              <a:gd name="connsiteY1" fmla="*/ 225287 h 450574"/>
              <a:gd name="connsiteX2" fmla="*/ 39756 w 39756"/>
              <a:gd name="connsiteY2" fmla="*/ 450574 h 45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" h="450574">
                <a:moveTo>
                  <a:pt x="0" y="0"/>
                </a:moveTo>
                <a:cubicBezTo>
                  <a:pt x="9939" y="75095"/>
                  <a:pt x="19878" y="150191"/>
                  <a:pt x="26504" y="225287"/>
                </a:cubicBezTo>
                <a:cubicBezTo>
                  <a:pt x="33130" y="300383"/>
                  <a:pt x="36443" y="375478"/>
                  <a:pt x="39756" y="45057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7B0E0360-CF76-C848-810F-25D22501470F}"/>
              </a:ext>
            </a:extLst>
          </p:cNvPr>
          <p:cNvSpPr/>
          <p:nvPr/>
        </p:nvSpPr>
        <p:spPr>
          <a:xfrm>
            <a:off x="4576519" y="4652668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6">
            <a:extLst>
              <a:ext uri="{FF2B5EF4-FFF2-40B4-BE49-F238E27FC236}">
                <a16:creationId xmlns:a16="http://schemas.microsoft.com/office/drawing/2014/main" id="{A6CCDD0D-C0FD-5346-A694-39AB5ADB1E3E}"/>
              </a:ext>
            </a:extLst>
          </p:cNvPr>
          <p:cNvSpPr/>
          <p:nvPr/>
        </p:nvSpPr>
        <p:spPr>
          <a:xfrm>
            <a:off x="5109919" y="4652668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4A6B515D-8DE6-5241-843A-09410C716D45}"/>
              </a:ext>
            </a:extLst>
          </p:cNvPr>
          <p:cNvSpPr/>
          <p:nvPr/>
        </p:nvSpPr>
        <p:spPr>
          <a:xfrm>
            <a:off x="5643319" y="4652668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8">
            <a:extLst>
              <a:ext uri="{FF2B5EF4-FFF2-40B4-BE49-F238E27FC236}">
                <a16:creationId xmlns:a16="http://schemas.microsoft.com/office/drawing/2014/main" id="{8A353C70-9C7A-5C48-91C6-810A1CC765BC}"/>
              </a:ext>
            </a:extLst>
          </p:cNvPr>
          <p:cNvSpPr/>
          <p:nvPr/>
        </p:nvSpPr>
        <p:spPr>
          <a:xfrm>
            <a:off x="6176719" y="4652668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2891A450-8D0C-4343-9579-E7594FC7D63C}"/>
              </a:ext>
            </a:extLst>
          </p:cNvPr>
          <p:cNvSpPr/>
          <p:nvPr/>
        </p:nvSpPr>
        <p:spPr>
          <a:xfrm>
            <a:off x="6693626" y="4652668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CCEEE9F1-A75C-BE48-B928-53EA8B679FA9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5289919" y="4209268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43">
            <a:extLst>
              <a:ext uri="{FF2B5EF4-FFF2-40B4-BE49-F238E27FC236}">
                <a16:creationId xmlns:a16="http://schemas.microsoft.com/office/drawing/2014/main" id="{D7D8D5AD-A202-9C44-8EBE-8EF739F0F4BB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5826494" y="4386093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60">
            <a:extLst>
              <a:ext uri="{FF2B5EF4-FFF2-40B4-BE49-F238E27FC236}">
                <a16:creationId xmlns:a16="http://schemas.microsoft.com/office/drawing/2014/main" id="{B5F9EFF9-9808-AC45-8781-8E45283B7238}"/>
              </a:ext>
            </a:extLst>
          </p:cNvPr>
          <p:cNvCxnSpPr>
            <a:endCxn id="32" idx="3"/>
          </p:cNvCxnSpPr>
          <p:nvPr/>
        </p:nvCxnSpPr>
        <p:spPr>
          <a:xfrm flipH="1">
            <a:off x="7233626" y="483266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3">
            <a:extLst>
              <a:ext uri="{FF2B5EF4-FFF2-40B4-BE49-F238E27FC236}">
                <a16:creationId xmlns:a16="http://schemas.microsoft.com/office/drawing/2014/main" id="{AE7E96FE-282E-5A4D-8C8A-35261828FD25}"/>
              </a:ext>
            </a:extLst>
          </p:cNvPr>
          <p:cNvSpPr/>
          <p:nvPr/>
        </p:nvSpPr>
        <p:spPr>
          <a:xfrm>
            <a:off x="6947792" y="5012668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98DC123-B563-3542-969E-6A63553D6A79}"/>
              </a:ext>
            </a:extLst>
          </p:cNvPr>
          <p:cNvSpPr txBox="1"/>
          <p:nvPr/>
        </p:nvSpPr>
        <p:spPr>
          <a:xfrm>
            <a:off x="4950506" y="5075023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51260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DC261-82DF-3F41-B8CC-65B8A5117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 record in undo-do logging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5A44E1-20B6-6240-94BD-2B5B53FC7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00" y="1130400"/>
            <a:ext cx="8229600" cy="2807692"/>
          </a:xfrm>
        </p:spPr>
        <p:txBody>
          <a:bodyPr/>
          <a:lstStyle/>
          <a:p>
            <a:r>
              <a:rPr kumimoji="1" lang="en" altLang="zh-CN" dirty="0"/>
              <a:t>Each log record consists of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Transaction ID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Operation ID</a:t>
            </a:r>
          </a:p>
          <a:p>
            <a:pPr marL="417150" lvl="1" indent="-342900"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Pointer to previous record in this transaction</a:t>
            </a:r>
            <a:endParaRPr kumimoji="1" lang="en" altLang="zh-CN" dirty="0"/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Value (file name, offset, old &amp; new value)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D86F3B-B9A6-8F4C-8887-4E4DE554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cxnSp>
        <p:nvCxnSpPr>
          <p:cNvPr id="17" name="Straight Connector 22">
            <a:extLst>
              <a:ext uri="{FF2B5EF4-FFF2-40B4-BE49-F238E27FC236}">
                <a16:creationId xmlns:a16="http://schemas.microsoft.com/office/drawing/2014/main" id="{0C7023D2-7DD2-9C4A-8A8B-824559F091B8}"/>
              </a:ext>
            </a:extLst>
          </p:cNvPr>
          <p:cNvCxnSpPr/>
          <p:nvPr/>
        </p:nvCxnSpPr>
        <p:spPr>
          <a:xfrm>
            <a:off x="457200" y="372159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27">
            <a:extLst>
              <a:ext uri="{FF2B5EF4-FFF2-40B4-BE49-F238E27FC236}">
                <a16:creationId xmlns:a16="http://schemas.microsoft.com/office/drawing/2014/main" id="{6A32B99E-C2F1-FD4E-8C39-F1E6919D77F7}"/>
              </a:ext>
            </a:extLst>
          </p:cNvPr>
          <p:cNvSpPr/>
          <p:nvPr/>
        </p:nvSpPr>
        <p:spPr>
          <a:xfrm>
            <a:off x="18011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51A7AE1A-D140-C442-969F-C3BAA2A41185}"/>
              </a:ext>
            </a:extLst>
          </p:cNvPr>
          <p:cNvSpPr/>
          <p:nvPr/>
        </p:nvSpPr>
        <p:spPr>
          <a:xfrm>
            <a:off x="1027526" y="4197489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0" name="Rounded Rectangle 29">
            <a:extLst>
              <a:ext uri="{FF2B5EF4-FFF2-40B4-BE49-F238E27FC236}">
                <a16:creationId xmlns:a16="http://schemas.microsoft.com/office/drawing/2014/main" id="{DFB4D3AF-BF05-7845-BEB7-49E75CCF92B4}"/>
              </a:ext>
            </a:extLst>
          </p:cNvPr>
          <p:cNvSpPr/>
          <p:nvPr/>
        </p:nvSpPr>
        <p:spPr>
          <a:xfrm>
            <a:off x="23345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30">
            <a:extLst>
              <a:ext uri="{FF2B5EF4-FFF2-40B4-BE49-F238E27FC236}">
                <a16:creationId xmlns:a16="http://schemas.microsoft.com/office/drawing/2014/main" id="{E5CE18FE-EF82-1047-8AA6-4D2CC16D649B}"/>
              </a:ext>
            </a:extLst>
          </p:cNvPr>
          <p:cNvSpPr/>
          <p:nvPr/>
        </p:nvSpPr>
        <p:spPr>
          <a:xfrm>
            <a:off x="28679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31">
            <a:extLst>
              <a:ext uri="{FF2B5EF4-FFF2-40B4-BE49-F238E27FC236}">
                <a16:creationId xmlns:a16="http://schemas.microsoft.com/office/drawing/2014/main" id="{3EA68017-0FB8-3A45-8DCC-D6040FDA3E22}"/>
              </a:ext>
            </a:extLst>
          </p:cNvPr>
          <p:cNvSpPr/>
          <p:nvPr/>
        </p:nvSpPr>
        <p:spPr>
          <a:xfrm>
            <a:off x="34013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9C9F082E-F8AE-2344-B1C0-ECBD1F50D7DB}"/>
              </a:ext>
            </a:extLst>
          </p:cNvPr>
          <p:cNvSpPr/>
          <p:nvPr/>
        </p:nvSpPr>
        <p:spPr>
          <a:xfrm>
            <a:off x="39347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Curved Connector 33">
            <a:extLst>
              <a:ext uri="{FF2B5EF4-FFF2-40B4-BE49-F238E27FC236}">
                <a16:creationId xmlns:a16="http://schemas.microsoft.com/office/drawing/2014/main" id="{A169D6DF-AC23-A945-B14B-73911E477194}"/>
              </a:ext>
            </a:extLst>
          </p:cNvPr>
          <p:cNvCxnSpPr>
            <a:stCxn id="22" idx="0"/>
          </p:cNvCxnSpPr>
          <p:nvPr/>
        </p:nvCxnSpPr>
        <p:spPr>
          <a:xfrm rot="16200000" flipH="1">
            <a:off x="3851240" y="4255144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34">
            <a:extLst>
              <a:ext uri="{FF2B5EF4-FFF2-40B4-BE49-F238E27FC236}">
                <a16:creationId xmlns:a16="http://schemas.microsoft.com/office/drawing/2014/main" id="{D9E41626-E715-A940-B589-85C5CE7D033D}"/>
              </a:ext>
            </a:extLst>
          </p:cNvPr>
          <p:cNvCxnSpPr>
            <a:stCxn id="18" idx="0"/>
          </p:cNvCxnSpPr>
          <p:nvPr/>
        </p:nvCxnSpPr>
        <p:spPr>
          <a:xfrm rot="16200000" flipH="1">
            <a:off x="2514565" y="3991619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35">
            <a:extLst>
              <a:ext uri="{FF2B5EF4-FFF2-40B4-BE49-F238E27FC236}">
                <a16:creationId xmlns:a16="http://schemas.microsoft.com/office/drawing/2014/main" id="{6C48E601-47D8-9649-B869-BDFF980B67A3}"/>
              </a:ext>
            </a:extLst>
          </p:cNvPr>
          <p:cNvCxnSpPr>
            <a:stCxn id="20" idx="2"/>
          </p:cNvCxnSpPr>
          <p:nvPr/>
        </p:nvCxnSpPr>
        <p:spPr>
          <a:xfrm rot="5400000" flipH="1" flipV="1">
            <a:off x="3051140" y="4168444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0">
            <a:extLst>
              <a:ext uri="{FF2B5EF4-FFF2-40B4-BE49-F238E27FC236}">
                <a16:creationId xmlns:a16="http://schemas.microsoft.com/office/drawing/2014/main" id="{A2BA555B-C2D7-B24D-91E4-059939EEA305}"/>
              </a:ext>
            </a:extLst>
          </p:cNvPr>
          <p:cNvGrpSpPr/>
          <p:nvPr/>
        </p:nvGrpSpPr>
        <p:grpSpPr>
          <a:xfrm>
            <a:off x="4685126" y="4585692"/>
            <a:ext cx="3636000" cy="829270"/>
            <a:chOff x="4953000" y="5190530"/>
            <a:chExt cx="3636000" cy="829270"/>
          </a:xfrm>
        </p:grpSpPr>
        <p:sp>
          <p:nvSpPr>
            <p:cNvPr id="28" name="Rounded Rectangular Callout 5">
              <a:extLst>
                <a:ext uri="{FF2B5EF4-FFF2-40B4-BE49-F238E27FC236}">
                  <a16:creationId xmlns:a16="http://schemas.microsoft.com/office/drawing/2014/main" id="{00A5BBCD-DF22-054C-922A-119BAB84FACF}"/>
                </a:ext>
              </a:extLst>
            </p:cNvPr>
            <p:cNvSpPr/>
            <p:nvPr/>
          </p:nvSpPr>
          <p:spPr>
            <a:xfrm>
              <a:off x="4953000" y="5190530"/>
              <a:ext cx="3636000" cy="829270"/>
            </a:xfrm>
            <a:prstGeom prst="wedgeRoundRectCallout">
              <a:avLst>
                <a:gd name="adj1" fmla="val -59097"/>
                <a:gd name="adj2" fmla="val -49834"/>
                <a:gd name="adj3" fmla="val 16667"/>
              </a:avLst>
            </a:prstGeom>
            <a:solidFill>
              <a:srgbClr val="FFFFDD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36">
              <a:extLst>
                <a:ext uri="{FF2B5EF4-FFF2-40B4-BE49-F238E27FC236}">
                  <a16:creationId xmlns:a16="http://schemas.microsoft.com/office/drawing/2014/main" id="{345841B5-12D3-2840-8114-8B089762C331}"/>
                </a:ext>
              </a:extLst>
            </p:cNvPr>
            <p:cNvSpPr/>
            <p:nvPr/>
          </p:nvSpPr>
          <p:spPr>
            <a:xfrm>
              <a:off x="5021156" y="5190530"/>
              <a:ext cx="272702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TID=1, OID=2, PTR=80, </a:t>
              </a:r>
              <a:b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ACT={A, 23, 3000, 2000}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6491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C8669C-ADBE-3444-84F9-D441C2007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logging rules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F92DB2-1B42-0A42-95C5-445C6E64E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5042943" cy="1978117"/>
          </a:xfrm>
        </p:spPr>
        <p:txBody>
          <a:bodyPr/>
          <a:lstStyle/>
          <a:p>
            <a:r>
              <a:rPr kumimoji="1" lang="en" altLang="zh-CN" dirty="0"/>
              <a:t>Write log record to disk before modifying persistent state</a:t>
            </a:r>
          </a:p>
          <a:p>
            <a:pPr lvl="1"/>
            <a:r>
              <a:rPr kumimoji="1" lang="en" altLang="zh-CN" dirty="0"/>
              <a:t> (e.g., replace A’s value) </a:t>
            </a:r>
          </a:p>
          <a:p>
            <a:pPr lvl="1"/>
            <a:r>
              <a:rPr kumimoji="1" lang="en" altLang="zh-CN" dirty="0"/>
              <a:t>Write Ahead Log (WAL) protocol</a:t>
            </a: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2DF09A-0E9B-344D-9029-4827228B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sp>
        <p:nvSpPr>
          <p:cNvPr id="5" name="Can 10">
            <a:extLst>
              <a:ext uri="{FF2B5EF4-FFF2-40B4-BE49-F238E27FC236}">
                <a16:creationId xmlns:a16="http://schemas.microsoft.com/office/drawing/2014/main" id="{C98E669E-2570-1440-B15E-0D30B1CC2A71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04105A0A-78B9-FA46-8388-0B961515C889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7" name="Straight Connector 4">
            <a:extLst>
              <a:ext uri="{FF2B5EF4-FFF2-40B4-BE49-F238E27FC236}">
                <a16:creationId xmlns:a16="http://schemas.microsoft.com/office/drawing/2014/main" id="{67A38A45-8918-2A4E-9EA1-EBE9B0C26780}"/>
              </a:ext>
            </a:extLst>
          </p:cNvPr>
          <p:cNvCxnSpPr>
            <a:stCxn id="5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3">
            <a:extLst>
              <a:ext uri="{FF2B5EF4-FFF2-40B4-BE49-F238E27FC236}">
                <a16:creationId xmlns:a16="http://schemas.microsoft.com/office/drawing/2014/main" id="{16F7C768-4703-8F42-94FE-93157F1509BE}"/>
              </a:ext>
            </a:extLst>
          </p:cNvPr>
          <p:cNvCxnSpPr>
            <a:stCxn id="5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8">
            <a:extLst>
              <a:ext uri="{FF2B5EF4-FFF2-40B4-BE49-F238E27FC236}">
                <a16:creationId xmlns:a16="http://schemas.microsoft.com/office/drawing/2014/main" id="{BD3C0D82-14C0-CA4F-80DF-C99899537DDA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>
            <a:extLst>
              <a:ext uri="{FF2B5EF4-FFF2-40B4-BE49-F238E27FC236}">
                <a16:creationId xmlns:a16="http://schemas.microsoft.com/office/drawing/2014/main" id="{97185C24-581D-4548-BA91-4E18674B1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43C23136-065B-D84A-8CB1-071C190CD13D}"/>
              </a:ext>
            </a:extLst>
          </p:cNvPr>
          <p:cNvSpPr/>
          <p:nvPr/>
        </p:nvSpPr>
        <p:spPr>
          <a:xfrm>
            <a:off x="50757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4">
            <a:extLst>
              <a:ext uri="{FF2B5EF4-FFF2-40B4-BE49-F238E27FC236}">
                <a16:creationId xmlns:a16="http://schemas.microsoft.com/office/drawing/2014/main" id="{2BAE4B08-EF9B-C14A-9A97-41694B368236}"/>
              </a:ext>
            </a:extLst>
          </p:cNvPr>
          <p:cNvSpPr/>
          <p:nvPr/>
        </p:nvSpPr>
        <p:spPr>
          <a:xfrm>
            <a:off x="56091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3874E915-B611-8447-8E36-2F22A881BE09}"/>
              </a:ext>
            </a:extLst>
          </p:cNvPr>
          <p:cNvSpPr/>
          <p:nvPr/>
        </p:nvSpPr>
        <p:spPr>
          <a:xfrm>
            <a:off x="61425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C415CA62-AA90-384C-BF0E-356892287C10}"/>
              </a:ext>
            </a:extLst>
          </p:cNvPr>
          <p:cNvSpPr/>
          <p:nvPr/>
        </p:nvSpPr>
        <p:spPr>
          <a:xfrm>
            <a:off x="66759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0A051A67-1077-0245-A5F3-E8D9E275384C}"/>
              </a:ext>
            </a:extLst>
          </p:cNvPr>
          <p:cNvSpPr/>
          <p:nvPr/>
        </p:nvSpPr>
        <p:spPr>
          <a:xfrm>
            <a:off x="72093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Curved Connector 29">
            <a:extLst>
              <a:ext uri="{FF2B5EF4-FFF2-40B4-BE49-F238E27FC236}">
                <a16:creationId xmlns:a16="http://schemas.microsoft.com/office/drawing/2014/main" id="{D0B12BD7-FEEE-AF45-8DE9-3CF97E4B7FE8}"/>
              </a:ext>
            </a:extLst>
          </p:cNvPr>
          <p:cNvCxnSpPr>
            <a:stCxn id="14" idx="0"/>
          </p:cNvCxnSpPr>
          <p:nvPr/>
        </p:nvCxnSpPr>
        <p:spPr>
          <a:xfrm rot="16200000" flipH="1">
            <a:off x="7125858" y="4355389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31">
            <a:extLst>
              <a:ext uri="{FF2B5EF4-FFF2-40B4-BE49-F238E27FC236}">
                <a16:creationId xmlns:a16="http://schemas.microsoft.com/office/drawing/2014/main" id="{719B5E2D-8FEF-7A4B-A81A-9D07E886C185}"/>
              </a:ext>
            </a:extLst>
          </p:cNvPr>
          <p:cNvCxnSpPr>
            <a:stCxn id="11" idx="0"/>
          </p:cNvCxnSpPr>
          <p:nvPr/>
        </p:nvCxnSpPr>
        <p:spPr>
          <a:xfrm rot="16200000" flipH="1">
            <a:off x="5789183" y="4091864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32">
            <a:extLst>
              <a:ext uri="{FF2B5EF4-FFF2-40B4-BE49-F238E27FC236}">
                <a16:creationId xmlns:a16="http://schemas.microsoft.com/office/drawing/2014/main" id="{2852D5A1-AA65-6249-8E47-914A46AED5D6}"/>
              </a:ext>
            </a:extLst>
          </p:cNvPr>
          <p:cNvCxnSpPr>
            <a:stCxn id="12" idx="2"/>
          </p:cNvCxnSpPr>
          <p:nvPr/>
        </p:nvCxnSpPr>
        <p:spPr>
          <a:xfrm rot="5400000" flipH="1" flipV="1">
            <a:off x="6325758" y="4268689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738C7E8-733B-5C42-8F45-DA9E4FD138AE}"/>
              </a:ext>
            </a:extLst>
          </p:cNvPr>
          <p:cNvSpPr txBox="1">
            <a:spLocks/>
          </p:cNvSpPr>
          <p:nvPr/>
        </p:nvSpPr>
        <p:spPr>
          <a:xfrm>
            <a:off x="5262656" y="132436"/>
            <a:ext cx="3733805" cy="15830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amt, log):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 = </a:t>
            </a:r>
            <a:r>
              <a:rPr lang="en-US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sz="1200" dirty="0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</p:spTree>
    <p:extLst>
      <p:ext uri="{BB962C8B-B14F-4D97-AF65-F5344CB8AC3E}">
        <p14:creationId xmlns:p14="http://schemas.microsoft.com/office/powerpoint/2010/main" val="110472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A6059F-1F88-F640-8246-FFA44DB7D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logging rules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5D1662-CD5C-9344-90BF-10585C6F8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A7B71B-0EFD-9F40-B824-FCEF51F38CE4}"/>
              </a:ext>
            </a:extLst>
          </p:cNvPr>
          <p:cNvSpPr txBox="1">
            <a:spLocks/>
          </p:cNvSpPr>
          <p:nvPr/>
        </p:nvSpPr>
        <p:spPr>
          <a:xfrm>
            <a:off x="5262656" y="132436"/>
            <a:ext cx="3733805" cy="15830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amt, log):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 = </a:t>
            </a:r>
            <a:r>
              <a:rPr lang="en-US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sz="1200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altLang="zh-CN" sz="12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</a:t>
            </a:r>
            <a:r>
              <a:rPr lang="en-US" sz="1200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sz="1200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671FF4AD-B8B4-F04A-BC06-1E64A4674A41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4959816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Write log record to disk before modifying persistent state</a:t>
            </a:r>
          </a:p>
          <a:p>
            <a:pPr lvl="1"/>
            <a:r>
              <a:rPr kumimoji="1" lang="en" altLang="zh-CN" dirty="0"/>
              <a:t> (e.g., replace A’s value) </a:t>
            </a:r>
          </a:p>
          <a:p>
            <a:pPr lvl="1"/>
            <a:r>
              <a:rPr kumimoji="1" lang="en" altLang="zh-CN" dirty="0"/>
              <a:t>Write Ahead Log (WAL) protocol</a:t>
            </a:r>
          </a:p>
          <a:p>
            <a:r>
              <a:rPr kumimoji="1" lang="en" altLang="zh-CN" dirty="0"/>
              <a:t>At </a:t>
            </a:r>
            <a:r>
              <a:rPr kumimoji="1" lang="en" altLang="zh-CN" dirty="0">
                <a:solidFill>
                  <a:srgbClr val="C00000"/>
                </a:solidFill>
              </a:rPr>
              <a:t>commit point</a:t>
            </a:r>
            <a:r>
              <a:rPr kumimoji="1" lang="en" altLang="zh-CN" dirty="0"/>
              <a:t>, append a commit record to </a:t>
            </a:r>
            <a:r>
              <a:rPr kumimoji="1" lang="en-US" altLang="zh-CN" dirty="0"/>
              <a:t>the</a:t>
            </a:r>
            <a:r>
              <a:rPr kumimoji="1" lang="en" altLang="zh-CN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log last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E.g., when user calls commit </a:t>
            </a:r>
            <a:endParaRPr kumimoji="1" lang="en" altLang="zh-CN" dirty="0"/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A71E6EA7-9BD4-494F-A248-DEB54435E91A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8EF737BF-941E-794A-AD7A-05584455CA36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13" name="Straight Connector 4">
            <a:extLst>
              <a:ext uri="{FF2B5EF4-FFF2-40B4-BE49-F238E27FC236}">
                <a16:creationId xmlns:a16="http://schemas.microsoft.com/office/drawing/2014/main" id="{99299A0C-7989-FA4A-9ADE-0159D05457E3}"/>
              </a:ext>
            </a:extLst>
          </p:cNvPr>
          <p:cNvCxnSpPr>
            <a:stCxn id="11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3">
            <a:extLst>
              <a:ext uri="{FF2B5EF4-FFF2-40B4-BE49-F238E27FC236}">
                <a16:creationId xmlns:a16="http://schemas.microsoft.com/office/drawing/2014/main" id="{2E815576-359A-734B-9F64-B21555C9231E}"/>
              </a:ext>
            </a:extLst>
          </p:cNvPr>
          <p:cNvCxnSpPr>
            <a:stCxn id="11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78">
            <a:extLst>
              <a:ext uri="{FF2B5EF4-FFF2-40B4-BE49-F238E27FC236}">
                <a16:creationId xmlns:a16="http://schemas.microsoft.com/office/drawing/2014/main" id="{8E0A936A-5E0F-8243-99BA-1AC74009ECD5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>
            <a:extLst>
              <a:ext uri="{FF2B5EF4-FFF2-40B4-BE49-F238E27FC236}">
                <a16:creationId xmlns:a16="http://schemas.microsoft.com/office/drawing/2014/main" id="{C0D6691D-3BD6-0C45-BC3E-AC238E89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ounded Rectangle 20">
            <a:extLst>
              <a:ext uri="{FF2B5EF4-FFF2-40B4-BE49-F238E27FC236}">
                <a16:creationId xmlns:a16="http://schemas.microsoft.com/office/drawing/2014/main" id="{7608B8A1-40EB-414E-886C-FB77709A88AF}"/>
              </a:ext>
            </a:extLst>
          </p:cNvPr>
          <p:cNvSpPr/>
          <p:nvPr/>
        </p:nvSpPr>
        <p:spPr>
          <a:xfrm>
            <a:off x="50735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24">
            <a:extLst>
              <a:ext uri="{FF2B5EF4-FFF2-40B4-BE49-F238E27FC236}">
                <a16:creationId xmlns:a16="http://schemas.microsoft.com/office/drawing/2014/main" id="{6351E571-D5AB-774D-9926-A569FD6A1E97}"/>
              </a:ext>
            </a:extLst>
          </p:cNvPr>
          <p:cNvSpPr/>
          <p:nvPr/>
        </p:nvSpPr>
        <p:spPr>
          <a:xfrm>
            <a:off x="56069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5">
            <a:extLst>
              <a:ext uri="{FF2B5EF4-FFF2-40B4-BE49-F238E27FC236}">
                <a16:creationId xmlns:a16="http://schemas.microsoft.com/office/drawing/2014/main" id="{1FD85276-43E1-AE45-A7DF-83B8C9604469}"/>
              </a:ext>
            </a:extLst>
          </p:cNvPr>
          <p:cNvSpPr/>
          <p:nvPr/>
        </p:nvSpPr>
        <p:spPr>
          <a:xfrm>
            <a:off x="61403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6">
            <a:extLst>
              <a:ext uri="{FF2B5EF4-FFF2-40B4-BE49-F238E27FC236}">
                <a16:creationId xmlns:a16="http://schemas.microsoft.com/office/drawing/2014/main" id="{9A0F9653-DFC1-9349-8BA3-F6C4429911A7}"/>
              </a:ext>
            </a:extLst>
          </p:cNvPr>
          <p:cNvSpPr/>
          <p:nvPr/>
        </p:nvSpPr>
        <p:spPr>
          <a:xfrm>
            <a:off x="66737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8">
            <a:extLst>
              <a:ext uri="{FF2B5EF4-FFF2-40B4-BE49-F238E27FC236}">
                <a16:creationId xmlns:a16="http://schemas.microsoft.com/office/drawing/2014/main" id="{01671452-5EC0-C247-8101-05FCA77B8F5F}"/>
              </a:ext>
            </a:extLst>
          </p:cNvPr>
          <p:cNvSpPr/>
          <p:nvPr/>
        </p:nvSpPr>
        <p:spPr>
          <a:xfrm>
            <a:off x="72071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2" name="Curved Connector 29">
            <a:extLst>
              <a:ext uri="{FF2B5EF4-FFF2-40B4-BE49-F238E27FC236}">
                <a16:creationId xmlns:a16="http://schemas.microsoft.com/office/drawing/2014/main" id="{F8DBF762-808E-9C4B-BBA3-7EB21B66D747}"/>
              </a:ext>
            </a:extLst>
          </p:cNvPr>
          <p:cNvCxnSpPr>
            <a:stCxn id="20" idx="0"/>
          </p:cNvCxnSpPr>
          <p:nvPr/>
        </p:nvCxnSpPr>
        <p:spPr>
          <a:xfrm rot="16200000" flipH="1">
            <a:off x="7123627" y="4227656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31">
            <a:extLst>
              <a:ext uri="{FF2B5EF4-FFF2-40B4-BE49-F238E27FC236}">
                <a16:creationId xmlns:a16="http://schemas.microsoft.com/office/drawing/2014/main" id="{EA760098-5091-CF41-949A-0A5DBACC1296}"/>
              </a:ext>
            </a:extLst>
          </p:cNvPr>
          <p:cNvCxnSpPr>
            <a:stCxn id="17" idx="0"/>
          </p:cNvCxnSpPr>
          <p:nvPr/>
        </p:nvCxnSpPr>
        <p:spPr>
          <a:xfrm rot="16200000" flipH="1">
            <a:off x="5786952" y="3964131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32">
            <a:extLst>
              <a:ext uri="{FF2B5EF4-FFF2-40B4-BE49-F238E27FC236}">
                <a16:creationId xmlns:a16="http://schemas.microsoft.com/office/drawing/2014/main" id="{1EC6906B-C800-5D46-97AD-2BFBDA518E12}"/>
              </a:ext>
            </a:extLst>
          </p:cNvPr>
          <p:cNvCxnSpPr>
            <a:stCxn id="18" idx="2"/>
          </p:cNvCxnSpPr>
          <p:nvPr/>
        </p:nvCxnSpPr>
        <p:spPr>
          <a:xfrm rot="5400000" flipH="1" flipV="1">
            <a:off x="6323527" y="4140956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56">
            <a:extLst>
              <a:ext uri="{FF2B5EF4-FFF2-40B4-BE49-F238E27FC236}">
                <a16:creationId xmlns:a16="http://schemas.microsoft.com/office/drawing/2014/main" id="{CF14ADDE-1E3F-B540-953F-8B4D2292D8C0}"/>
              </a:ext>
            </a:extLst>
          </p:cNvPr>
          <p:cNvSpPr/>
          <p:nvPr/>
        </p:nvSpPr>
        <p:spPr>
          <a:xfrm>
            <a:off x="7747152" y="4407531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6" name="Curved Connector 57">
            <a:extLst>
              <a:ext uri="{FF2B5EF4-FFF2-40B4-BE49-F238E27FC236}">
                <a16:creationId xmlns:a16="http://schemas.microsoft.com/office/drawing/2014/main" id="{2D772375-C8A1-3E42-A248-12C8B967D25C}"/>
              </a:ext>
            </a:extLst>
          </p:cNvPr>
          <p:cNvCxnSpPr>
            <a:stCxn id="21" idx="2"/>
            <a:endCxn id="25" idx="3"/>
          </p:cNvCxnSpPr>
          <p:nvPr/>
        </p:nvCxnSpPr>
        <p:spPr>
          <a:xfrm rot="5400000" flipH="1" flipV="1">
            <a:off x="7657152" y="4407531"/>
            <a:ext cx="180000" cy="540000"/>
          </a:xfrm>
          <a:prstGeom prst="curvedConnector4">
            <a:avLst>
              <a:gd name="adj1" fmla="val -127000"/>
              <a:gd name="adj2" fmla="val 142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58">
            <a:extLst>
              <a:ext uri="{FF2B5EF4-FFF2-40B4-BE49-F238E27FC236}">
                <a16:creationId xmlns:a16="http://schemas.microsoft.com/office/drawing/2014/main" id="{9D050B75-55C5-EB4C-9256-8228BC9AE904}"/>
              </a:ext>
            </a:extLst>
          </p:cNvPr>
          <p:cNvCxnSpPr/>
          <p:nvPr/>
        </p:nvCxnSpPr>
        <p:spPr>
          <a:xfrm>
            <a:off x="7882152" y="4098531"/>
            <a:ext cx="0" cy="288000"/>
          </a:xfrm>
          <a:prstGeom prst="straightConnector1">
            <a:avLst/>
          </a:prstGeom>
          <a:ln w="31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9">
            <a:extLst>
              <a:ext uri="{FF2B5EF4-FFF2-40B4-BE49-F238E27FC236}">
                <a16:creationId xmlns:a16="http://schemas.microsoft.com/office/drawing/2014/main" id="{8A6DB907-36C3-1942-8563-A0ACC0F29FAD}"/>
              </a:ext>
            </a:extLst>
          </p:cNvPr>
          <p:cNvSpPr/>
          <p:nvPr/>
        </p:nvSpPr>
        <p:spPr>
          <a:xfrm>
            <a:off x="7647389" y="3788599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2466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dirty="0"/>
              <a:t>Travel from end to start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sp>
        <p:nvSpPr>
          <p:cNvPr id="32" name="Rounded Rectangle 27">
            <a:extLst>
              <a:ext uri="{FF2B5EF4-FFF2-40B4-BE49-F238E27FC236}">
                <a16:creationId xmlns:a16="http://schemas.microsoft.com/office/drawing/2014/main" id="{23FCB921-72B3-8B44-AE03-8E5EA415B037}"/>
              </a:ext>
            </a:extLst>
          </p:cNvPr>
          <p:cNvSpPr/>
          <p:nvPr/>
        </p:nvSpPr>
        <p:spPr>
          <a:xfrm>
            <a:off x="52474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Rounded Rectangle 20">
            <a:extLst>
              <a:ext uri="{FF2B5EF4-FFF2-40B4-BE49-F238E27FC236}">
                <a16:creationId xmlns:a16="http://schemas.microsoft.com/office/drawing/2014/main" id="{65C6375A-4FEF-DB4A-8800-19EBEE76C1E2}"/>
              </a:ext>
            </a:extLst>
          </p:cNvPr>
          <p:cNvSpPr/>
          <p:nvPr/>
        </p:nvSpPr>
        <p:spPr>
          <a:xfrm>
            <a:off x="23038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64F8125D-015D-BC47-8616-1746529A0EEB}"/>
              </a:ext>
            </a:extLst>
          </p:cNvPr>
          <p:cNvSpPr/>
          <p:nvPr/>
        </p:nvSpPr>
        <p:spPr>
          <a:xfrm>
            <a:off x="1551643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35" name="Rounded Rectangle 24">
            <a:extLst>
              <a:ext uri="{FF2B5EF4-FFF2-40B4-BE49-F238E27FC236}">
                <a16:creationId xmlns:a16="http://schemas.microsoft.com/office/drawing/2014/main" id="{55724B55-E421-9243-B12D-923A9CC74317}"/>
              </a:ext>
            </a:extLst>
          </p:cNvPr>
          <p:cNvSpPr/>
          <p:nvPr/>
        </p:nvSpPr>
        <p:spPr>
          <a:xfrm>
            <a:off x="28372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25">
            <a:extLst>
              <a:ext uri="{FF2B5EF4-FFF2-40B4-BE49-F238E27FC236}">
                <a16:creationId xmlns:a16="http://schemas.microsoft.com/office/drawing/2014/main" id="{1689A31D-9360-EE48-AEE4-AE8E8A536E73}"/>
              </a:ext>
            </a:extLst>
          </p:cNvPr>
          <p:cNvSpPr/>
          <p:nvPr/>
        </p:nvSpPr>
        <p:spPr>
          <a:xfrm>
            <a:off x="33706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Rounded Rectangle 26">
            <a:extLst>
              <a:ext uri="{FF2B5EF4-FFF2-40B4-BE49-F238E27FC236}">
                <a16:creationId xmlns:a16="http://schemas.microsoft.com/office/drawing/2014/main" id="{3D4CC56A-C79F-0F40-9E72-66010B7B9BCE}"/>
              </a:ext>
            </a:extLst>
          </p:cNvPr>
          <p:cNvSpPr/>
          <p:nvPr/>
        </p:nvSpPr>
        <p:spPr>
          <a:xfrm>
            <a:off x="39040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28">
            <a:extLst>
              <a:ext uri="{FF2B5EF4-FFF2-40B4-BE49-F238E27FC236}">
                <a16:creationId xmlns:a16="http://schemas.microsoft.com/office/drawing/2014/main" id="{AFC1DD12-1BAC-674D-A21D-D3A34BD607C7}"/>
              </a:ext>
            </a:extLst>
          </p:cNvPr>
          <p:cNvSpPr/>
          <p:nvPr/>
        </p:nvSpPr>
        <p:spPr>
          <a:xfrm>
            <a:off x="44374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9" name="Curved Connector 29">
            <a:extLst>
              <a:ext uri="{FF2B5EF4-FFF2-40B4-BE49-F238E27FC236}">
                <a16:creationId xmlns:a16="http://schemas.microsoft.com/office/drawing/2014/main" id="{C453E3BC-BCD4-DA46-A004-694E343BD122}"/>
              </a:ext>
            </a:extLst>
          </p:cNvPr>
          <p:cNvCxnSpPr>
            <a:stCxn id="37" idx="0"/>
          </p:cNvCxnSpPr>
          <p:nvPr/>
        </p:nvCxnSpPr>
        <p:spPr>
          <a:xfrm rot="16200000" flipH="1">
            <a:off x="4353883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1">
            <a:extLst>
              <a:ext uri="{FF2B5EF4-FFF2-40B4-BE49-F238E27FC236}">
                <a16:creationId xmlns:a16="http://schemas.microsoft.com/office/drawing/2014/main" id="{693C27A1-28B0-9140-9775-FDAD0C6FD341}"/>
              </a:ext>
            </a:extLst>
          </p:cNvPr>
          <p:cNvCxnSpPr>
            <a:stCxn id="33" idx="0"/>
          </p:cNvCxnSpPr>
          <p:nvPr/>
        </p:nvCxnSpPr>
        <p:spPr>
          <a:xfrm rot="16200000" flipH="1">
            <a:off x="3017208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32">
            <a:extLst>
              <a:ext uri="{FF2B5EF4-FFF2-40B4-BE49-F238E27FC236}">
                <a16:creationId xmlns:a16="http://schemas.microsoft.com/office/drawing/2014/main" id="{1B954C87-DEA7-4548-A99A-55D3BA515810}"/>
              </a:ext>
            </a:extLst>
          </p:cNvPr>
          <p:cNvCxnSpPr>
            <a:stCxn id="35" idx="2"/>
          </p:cNvCxnSpPr>
          <p:nvPr/>
        </p:nvCxnSpPr>
        <p:spPr>
          <a:xfrm rot="5400000" flipH="1" flipV="1">
            <a:off x="3553783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56">
            <a:extLst>
              <a:ext uri="{FF2B5EF4-FFF2-40B4-BE49-F238E27FC236}">
                <a16:creationId xmlns:a16="http://schemas.microsoft.com/office/drawing/2014/main" id="{8E39A7CE-C0C8-F74F-9FBE-5B8A8AF19400}"/>
              </a:ext>
            </a:extLst>
          </p:cNvPr>
          <p:cNvSpPr/>
          <p:nvPr/>
        </p:nvSpPr>
        <p:spPr>
          <a:xfrm>
            <a:off x="4977408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3" name="Curved Connector 57">
            <a:extLst>
              <a:ext uri="{FF2B5EF4-FFF2-40B4-BE49-F238E27FC236}">
                <a16:creationId xmlns:a16="http://schemas.microsoft.com/office/drawing/2014/main" id="{A81AFED0-8385-5F4F-9855-DFE9BB7F61B5}"/>
              </a:ext>
            </a:extLst>
          </p:cNvPr>
          <p:cNvCxnSpPr>
            <a:stCxn id="38" idx="2"/>
          </p:cNvCxnSpPr>
          <p:nvPr/>
        </p:nvCxnSpPr>
        <p:spPr>
          <a:xfrm rot="5400000" flipH="1" flipV="1">
            <a:off x="4819908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30">
            <a:extLst>
              <a:ext uri="{FF2B5EF4-FFF2-40B4-BE49-F238E27FC236}">
                <a16:creationId xmlns:a16="http://schemas.microsoft.com/office/drawing/2014/main" id="{31B78970-F4BC-FE43-BF11-BED69BAE7B8D}"/>
              </a:ext>
            </a:extLst>
          </p:cNvPr>
          <p:cNvSpPr/>
          <p:nvPr/>
        </p:nvSpPr>
        <p:spPr>
          <a:xfrm>
            <a:off x="5785913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5" name="Curved Connector 35">
            <a:extLst>
              <a:ext uri="{FF2B5EF4-FFF2-40B4-BE49-F238E27FC236}">
                <a16:creationId xmlns:a16="http://schemas.microsoft.com/office/drawing/2014/main" id="{D80E5E8F-4379-5F4F-8417-586E304834FD}"/>
              </a:ext>
            </a:extLst>
          </p:cNvPr>
          <p:cNvCxnSpPr>
            <a:stCxn id="36" idx="2"/>
          </p:cNvCxnSpPr>
          <p:nvPr/>
        </p:nvCxnSpPr>
        <p:spPr>
          <a:xfrm rot="5400000" flipH="1" flipV="1">
            <a:off x="4507900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36">
            <a:extLst>
              <a:ext uri="{FF2B5EF4-FFF2-40B4-BE49-F238E27FC236}">
                <a16:creationId xmlns:a16="http://schemas.microsoft.com/office/drawing/2014/main" id="{71300CD3-4850-2A49-A6F2-CECFDB2CA537}"/>
              </a:ext>
            </a:extLst>
          </p:cNvPr>
          <p:cNvCxnSpPr/>
          <p:nvPr/>
        </p:nvCxnSpPr>
        <p:spPr>
          <a:xfrm rot="16200000" flipH="1">
            <a:off x="5728718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37">
            <a:extLst>
              <a:ext uri="{FF2B5EF4-FFF2-40B4-BE49-F238E27FC236}">
                <a16:creationId xmlns:a16="http://schemas.microsoft.com/office/drawing/2014/main" id="{CE39693F-2F5F-1D42-BF8B-580B0226CE1C}"/>
              </a:ext>
            </a:extLst>
          </p:cNvPr>
          <p:cNvCxnSpPr/>
          <p:nvPr/>
        </p:nvCxnSpPr>
        <p:spPr>
          <a:xfrm>
            <a:off x="6084431" y="438504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197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5298EFD5-5D87-D945-9058-CFECEE0DA1E0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A93A82F9-CFF3-F74F-A9EF-77176F38E23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F9B3C568-2A33-D246-9A39-5CAD905ABA42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6" name="Rounded Rectangle 24">
            <a:extLst>
              <a:ext uri="{FF2B5EF4-FFF2-40B4-BE49-F238E27FC236}">
                <a16:creationId xmlns:a16="http://schemas.microsoft.com/office/drawing/2014/main" id="{45095C5D-5F56-4240-852D-00E4FC5C2A1B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7D7AA77E-3DA5-DD47-B61C-55DBA8363886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B1F0597F-7E70-2344-99E1-5480C562E18A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9C4F1DB-534D-1949-8CEA-37E867721871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AE635B58-1752-ED4D-86B4-80D638CD7915}"/>
              </a:ext>
            </a:extLst>
          </p:cNvPr>
          <p:cNvCxnSpPr>
            <a:stCxn id="2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1">
            <a:extLst>
              <a:ext uri="{FF2B5EF4-FFF2-40B4-BE49-F238E27FC236}">
                <a16:creationId xmlns:a16="http://schemas.microsoft.com/office/drawing/2014/main" id="{F4032AAA-3016-8E4A-AC29-67A671ED1400}"/>
              </a:ext>
            </a:extLst>
          </p:cNvPr>
          <p:cNvCxnSpPr>
            <a:stCxn id="2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32">
            <a:extLst>
              <a:ext uri="{FF2B5EF4-FFF2-40B4-BE49-F238E27FC236}">
                <a16:creationId xmlns:a16="http://schemas.microsoft.com/office/drawing/2014/main" id="{9B5A5601-F7BE-4340-BD26-9DF3AD3A2FD3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56">
            <a:extLst>
              <a:ext uri="{FF2B5EF4-FFF2-40B4-BE49-F238E27FC236}">
                <a16:creationId xmlns:a16="http://schemas.microsoft.com/office/drawing/2014/main" id="{0E8E8B21-659B-5543-8384-DA9A0619FF65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Curved Connector 57">
            <a:extLst>
              <a:ext uri="{FF2B5EF4-FFF2-40B4-BE49-F238E27FC236}">
                <a16:creationId xmlns:a16="http://schemas.microsoft.com/office/drawing/2014/main" id="{D3F5D2FF-3075-634F-82F1-DFC2D45007F7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30">
            <a:extLst>
              <a:ext uri="{FF2B5EF4-FFF2-40B4-BE49-F238E27FC236}">
                <a16:creationId xmlns:a16="http://schemas.microsoft.com/office/drawing/2014/main" id="{B4BEE1AA-5E1C-7F43-B408-1BD3381A45DC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3" name="Curved Connector 35">
            <a:extLst>
              <a:ext uri="{FF2B5EF4-FFF2-40B4-BE49-F238E27FC236}">
                <a16:creationId xmlns:a16="http://schemas.microsoft.com/office/drawing/2014/main" id="{9C7F5DA8-1EE5-AD4C-BF67-DBE701553109}"/>
              </a:ext>
            </a:extLst>
          </p:cNvPr>
          <p:cNvCxnSpPr>
            <a:stCxn id="2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36">
            <a:extLst>
              <a:ext uri="{FF2B5EF4-FFF2-40B4-BE49-F238E27FC236}">
                <a16:creationId xmlns:a16="http://schemas.microsoft.com/office/drawing/2014/main" id="{526B9234-7B41-1746-80E5-F5AA7DFB5AB3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37">
            <a:extLst>
              <a:ext uri="{FF2B5EF4-FFF2-40B4-BE49-F238E27FC236}">
                <a16:creationId xmlns:a16="http://schemas.microsoft.com/office/drawing/2014/main" id="{3B32D3BD-29CE-4442-91D2-A32C9605E26E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9B20726-9787-1B45-A18D-7A9ACE667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89628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8FEE81EC-B43D-914F-99FC-76C7697C80D3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0D0839D0-551C-D347-B724-326E9803D66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17173B51-D81D-EA4F-9BA2-C2FEE6F419B7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FF2E828-D1D3-BD48-80F6-04B09A4A8372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E0614A9-6058-CA40-9951-424D8C0AF3B4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59C9BC6-F71D-8740-8335-F99F68521730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17AF8A48-407C-4E41-A8AD-67D8CB1DFD66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Curved Connector 29">
            <a:extLst>
              <a:ext uri="{FF2B5EF4-FFF2-40B4-BE49-F238E27FC236}">
                <a16:creationId xmlns:a16="http://schemas.microsoft.com/office/drawing/2014/main" id="{2A500979-B6B4-3E40-AC02-1B63336A25D5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31">
            <a:extLst>
              <a:ext uri="{FF2B5EF4-FFF2-40B4-BE49-F238E27FC236}">
                <a16:creationId xmlns:a16="http://schemas.microsoft.com/office/drawing/2014/main" id="{D35B0D67-838F-C441-AFE7-07735473C31F}"/>
              </a:ext>
            </a:extLst>
          </p:cNvPr>
          <p:cNvCxnSpPr>
            <a:stCxn id="23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2">
            <a:extLst>
              <a:ext uri="{FF2B5EF4-FFF2-40B4-BE49-F238E27FC236}">
                <a16:creationId xmlns:a16="http://schemas.microsoft.com/office/drawing/2014/main" id="{1CAFF6DD-C5ED-8F46-BB9C-D290E8D6F207}"/>
              </a:ext>
            </a:extLst>
          </p:cNvPr>
          <p:cNvCxnSpPr>
            <a:stCxn id="25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56">
            <a:extLst>
              <a:ext uri="{FF2B5EF4-FFF2-40B4-BE49-F238E27FC236}">
                <a16:creationId xmlns:a16="http://schemas.microsoft.com/office/drawing/2014/main" id="{2AECB343-2E30-044B-A0DC-A08790C905DE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57">
            <a:extLst>
              <a:ext uri="{FF2B5EF4-FFF2-40B4-BE49-F238E27FC236}">
                <a16:creationId xmlns:a16="http://schemas.microsoft.com/office/drawing/2014/main" id="{C1166D85-57FC-2F49-AF26-00A0DB431B1C}"/>
              </a:ext>
            </a:extLst>
          </p:cNvPr>
          <p:cNvCxnSpPr>
            <a:stCxn id="28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0">
            <a:extLst>
              <a:ext uri="{FF2B5EF4-FFF2-40B4-BE49-F238E27FC236}">
                <a16:creationId xmlns:a16="http://schemas.microsoft.com/office/drawing/2014/main" id="{1B6A4DAD-11DF-9649-A2A4-00B22F2F8240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35">
            <a:extLst>
              <a:ext uri="{FF2B5EF4-FFF2-40B4-BE49-F238E27FC236}">
                <a16:creationId xmlns:a16="http://schemas.microsoft.com/office/drawing/2014/main" id="{DBC6EBDA-3D54-2649-AA42-9146702B4837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6">
            <a:extLst>
              <a:ext uri="{FF2B5EF4-FFF2-40B4-BE49-F238E27FC236}">
                <a16:creationId xmlns:a16="http://schemas.microsoft.com/office/drawing/2014/main" id="{3821F7A3-0A72-1644-851A-5FB39F612D0C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7C177A7-1EBF-8142-A463-0CC192EF2403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1" name="Straight Arrow Connector 34">
            <a:extLst>
              <a:ext uri="{FF2B5EF4-FFF2-40B4-BE49-F238E27FC236}">
                <a16:creationId xmlns:a16="http://schemas.microsoft.com/office/drawing/2014/main" id="{E0FB02FD-B160-E644-98F6-5B52E97E5965}"/>
              </a:ext>
            </a:extLst>
          </p:cNvPr>
          <p:cNvCxnSpPr/>
          <p:nvPr/>
        </p:nvCxnSpPr>
        <p:spPr>
          <a:xfrm>
            <a:off x="5615268" y="431706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39">
            <a:extLst>
              <a:ext uri="{FF2B5EF4-FFF2-40B4-BE49-F238E27FC236}">
                <a16:creationId xmlns:a16="http://schemas.microsoft.com/office/drawing/2014/main" id="{DE4D33F6-F8B8-E34A-9A12-6179E749475F}"/>
              </a:ext>
            </a:extLst>
          </p:cNvPr>
          <p:cNvSpPr/>
          <p:nvPr/>
        </p:nvSpPr>
        <p:spPr>
          <a:xfrm>
            <a:off x="5380505" y="4007132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43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EB1DFAC0-052D-0341-8FE2-561DAC295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53210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309877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/>
              <a:t>REDO CMT logs from start to end</a:t>
            </a:r>
          </a:p>
          <a:p>
            <a:pPr marL="342900" indent="-342900">
              <a:buFontTx/>
              <a:buAutoNum type="arabicPeriod"/>
            </a:pPr>
            <a:endParaRPr kumimoji="1" lang="en" altLang="zh-CN" b="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27">
            <a:extLst>
              <a:ext uri="{FF2B5EF4-FFF2-40B4-BE49-F238E27FC236}">
                <a16:creationId xmlns:a16="http://schemas.microsoft.com/office/drawing/2014/main" id="{E8DA7B5F-C4DD-424E-9E1F-4047309928DC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2F141FA0-6D3D-2046-BDBE-425E6846514C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ectangle 21">
            <a:extLst>
              <a:ext uri="{FF2B5EF4-FFF2-40B4-BE49-F238E27FC236}">
                <a16:creationId xmlns:a16="http://schemas.microsoft.com/office/drawing/2014/main" id="{B0F41C36-9435-284B-8552-20CA1491C98E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46" name="Rounded Rectangle 24">
            <a:extLst>
              <a:ext uri="{FF2B5EF4-FFF2-40B4-BE49-F238E27FC236}">
                <a16:creationId xmlns:a16="http://schemas.microsoft.com/office/drawing/2014/main" id="{F2436DA7-0422-F541-AB6F-EC9404528883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ounded Rectangle 25">
            <a:extLst>
              <a:ext uri="{FF2B5EF4-FFF2-40B4-BE49-F238E27FC236}">
                <a16:creationId xmlns:a16="http://schemas.microsoft.com/office/drawing/2014/main" id="{BB5B12A7-8F19-0D46-B7BB-CD907D3CB565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26">
            <a:extLst>
              <a:ext uri="{FF2B5EF4-FFF2-40B4-BE49-F238E27FC236}">
                <a16:creationId xmlns:a16="http://schemas.microsoft.com/office/drawing/2014/main" id="{493D608C-B88B-D046-8E48-630429870FF5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28">
            <a:extLst>
              <a:ext uri="{FF2B5EF4-FFF2-40B4-BE49-F238E27FC236}">
                <a16:creationId xmlns:a16="http://schemas.microsoft.com/office/drawing/2014/main" id="{A600750B-0CB1-4C45-A745-E667F18534E8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0" name="Curved Connector 29">
            <a:extLst>
              <a:ext uri="{FF2B5EF4-FFF2-40B4-BE49-F238E27FC236}">
                <a16:creationId xmlns:a16="http://schemas.microsoft.com/office/drawing/2014/main" id="{2389ECB3-C545-C447-A5E1-B163F827764C}"/>
              </a:ext>
            </a:extLst>
          </p:cNvPr>
          <p:cNvCxnSpPr>
            <a:stCxn id="4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31">
            <a:extLst>
              <a:ext uri="{FF2B5EF4-FFF2-40B4-BE49-F238E27FC236}">
                <a16:creationId xmlns:a16="http://schemas.microsoft.com/office/drawing/2014/main" id="{EB1E1C69-AEB8-B04D-87CA-75CBEFB92D4D}"/>
              </a:ext>
            </a:extLst>
          </p:cNvPr>
          <p:cNvCxnSpPr>
            <a:stCxn id="4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32">
            <a:extLst>
              <a:ext uri="{FF2B5EF4-FFF2-40B4-BE49-F238E27FC236}">
                <a16:creationId xmlns:a16="http://schemas.microsoft.com/office/drawing/2014/main" id="{74BA113B-1862-7F47-8DD9-7AC0C0461725}"/>
              </a:ext>
            </a:extLst>
          </p:cNvPr>
          <p:cNvCxnSpPr>
            <a:stCxn id="4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6">
            <a:extLst>
              <a:ext uri="{FF2B5EF4-FFF2-40B4-BE49-F238E27FC236}">
                <a16:creationId xmlns:a16="http://schemas.microsoft.com/office/drawing/2014/main" id="{C8B71D50-FE09-7749-96BE-39095DDB86F2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Curved Connector 57">
            <a:extLst>
              <a:ext uri="{FF2B5EF4-FFF2-40B4-BE49-F238E27FC236}">
                <a16:creationId xmlns:a16="http://schemas.microsoft.com/office/drawing/2014/main" id="{A231C768-049E-0843-A607-76E5455090C0}"/>
              </a:ext>
            </a:extLst>
          </p:cNvPr>
          <p:cNvCxnSpPr>
            <a:stCxn id="4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30">
            <a:extLst>
              <a:ext uri="{FF2B5EF4-FFF2-40B4-BE49-F238E27FC236}">
                <a16:creationId xmlns:a16="http://schemas.microsoft.com/office/drawing/2014/main" id="{31275ED0-884B-F240-98A8-C6C5732DA4A4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6" name="Curved Connector 35">
            <a:extLst>
              <a:ext uri="{FF2B5EF4-FFF2-40B4-BE49-F238E27FC236}">
                <a16:creationId xmlns:a16="http://schemas.microsoft.com/office/drawing/2014/main" id="{F98EBF8E-52C4-E14F-A5BE-9DD444C9D242}"/>
              </a:ext>
            </a:extLst>
          </p:cNvPr>
          <p:cNvCxnSpPr>
            <a:stCxn id="4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36">
            <a:extLst>
              <a:ext uri="{FF2B5EF4-FFF2-40B4-BE49-F238E27FC236}">
                <a16:creationId xmlns:a16="http://schemas.microsoft.com/office/drawing/2014/main" id="{C792192D-89E1-1645-BF84-181929730D25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37">
            <a:extLst>
              <a:ext uri="{FF2B5EF4-FFF2-40B4-BE49-F238E27FC236}">
                <a16:creationId xmlns:a16="http://schemas.microsoft.com/office/drawing/2014/main" id="{824AFC03-2947-1244-AB3C-47E342724FEC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2" name="Straight Arrow Connector 34">
            <a:extLst>
              <a:ext uri="{FF2B5EF4-FFF2-40B4-BE49-F238E27FC236}">
                <a16:creationId xmlns:a16="http://schemas.microsoft.com/office/drawing/2014/main" id="{DBB49FE6-66CE-624B-B439-C7ABEEC76223}"/>
              </a:ext>
            </a:extLst>
          </p:cNvPr>
          <p:cNvCxnSpPr/>
          <p:nvPr/>
        </p:nvCxnSpPr>
        <p:spPr>
          <a:xfrm>
            <a:off x="4273363" y="435998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9">
            <a:extLst>
              <a:ext uri="{FF2B5EF4-FFF2-40B4-BE49-F238E27FC236}">
                <a16:creationId xmlns:a16="http://schemas.microsoft.com/office/drawing/2014/main" id="{586A3E41-6DDC-A74B-A341-71B7E877D984}"/>
              </a:ext>
            </a:extLst>
          </p:cNvPr>
          <p:cNvSpPr/>
          <p:nvPr/>
        </p:nvSpPr>
        <p:spPr>
          <a:xfrm>
            <a:off x="4038600" y="4050048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28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2740C8D-4351-C046-BB91-6BDB9C41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5919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C19BE-4877-3648-B9DA-FC3345B9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continuously growing of the log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CBDEC-0FC0-2347-AD26-83A42BF69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01608" cy="3771636"/>
          </a:xfrm>
        </p:spPr>
        <p:txBody>
          <a:bodyPr/>
          <a:lstStyle/>
          <a:p>
            <a:r>
              <a:rPr kumimoji="1" lang="en-US" altLang="zh-CN" dirty="0"/>
              <a:t>Both redo-only logging &amp; undo-redo logging append to the log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log file is continuously growing while most its updates are already flushed to the disk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 large log file also makes recovery slow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Typically, a machine fails less frequent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one per day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need </a:t>
            </a:r>
            <a:r>
              <a:rPr kumimoji="1" lang="en-US" altLang="zh-CN" dirty="0">
                <a:solidFill>
                  <a:srgbClr val="C00000"/>
                </a:solidFill>
              </a:rPr>
              <a:t>checkpoint</a:t>
            </a:r>
            <a:r>
              <a:rPr kumimoji="1" lang="en-US" altLang="zh-CN" dirty="0">
                <a:solidFill>
                  <a:schemeClr val="tx1"/>
                </a:solidFill>
              </a:rPr>
              <a:t> the log file to reduce the log file size!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Checkpoint: Determining which parts of the log can be discarded, then discarded them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DC2798-84E8-1241-BE98-1B1802FE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8992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0D0E51-E8C7-7D07-006A-A75ED91A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method: checkpointing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DBF0BE-E218-D4E4-3AD9-2F1ED7B0A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Checkpoint: save the system state to a compact form such that the re-execution (restore) is faster </a:t>
            </a:r>
          </a:p>
          <a:p>
            <a:pPr lvl="1"/>
            <a:r>
              <a:rPr kumimoji="1" lang="en-US" altLang="zh-CN" dirty="0"/>
              <a:t>Example system state#1: files after recovering the logs </a:t>
            </a:r>
          </a:p>
          <a:p>
            <a:pPr lvl="1"/>
            <a:r>
              <a:rPr kumimoji="1" lang="en-US" altLang="zh-CN" dirty="0"/>
              <a:t>Example system state#2: trained parameters of LLMs (see later) </a:t>
            </a:r>
          </a:p>
          <a:p>
            <a:pPr lvl="1"/>
            <a:r>
              <a:rPr kumimoji="1" lang="en-US" altLang="zh-CN" dirty="0"/>
              <a:t>Example system state#3: process memory (including CPUs and GPUs) </a:t>
            </a:r>
          </a:p>
          <a:p>
            <a:pPr lvl="1"/>
            <a:r>
              <a:rPr kumimoji="1" lang="en-US" altLang="zh-CN" dirty="0"/>
              <a:t>Example system state#4: log for reordering an eventually consistent system </a:t>
            </a:r>
          </a:p>
          <a:p>
            <a:r>
              <a:rPr kumimoji="1" lang="en-US" altLang="zh-CN" dirty="0"/>
              <a:t>The key methodology is similar, but the optimization technique is system-dependent</a:t>
            </a:r>
          </a:p>
          <a:p>
            <a:pPr lvl="1"/>
            <a:r>
              <a:rPr kumimoji="1" lang="en-US" altLang="zh-CN" dirty="0"/>
              <a:t>We will see examples later, but today we will only focus on example #1 </a:t>
            </a:r>
          </a:p>
          <a:p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664256-45A5-297B-150C-81D3F4F9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399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01BD6-B66C-E642-7F2D-FEBFD33D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Checkpoint the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CDFC1-6005-47C3-7C82-1E89B0AA5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Naïve solution</a:t>
            </a:r>
          </a:p>
          <a:p>
            <a:pPr lvl="1"/>
            <a:r>
              <a:rPr kumimoji="1" lang="en-US" altLang="zh-CN" dirty="0"/>
              <a:t>Run the recovery process. If it is done, then we can discard all the log file</a:t>
            </a:r>
          </a:p>
          <a:p>
            <a:pPr lvl="1"/>
            <a:r>
              <a:rPr kumimoji="1" lang="en-US" altLang="zh-CN" dirty="0"/>
              <a:t>Problem: too slow </a:t>
            </a:r>
          </a:p>
          <a:p>
            <a:r>
              <a:rPr kumimoji="1" lang="en-US" altLang="zh-CN" dirty="0"/>
              <a:t>Observation</a:t>
            </a:r>
          </a:p>
          <a:p>
            <a:pPr lvl="1"/>
            <a:r>
              <a:rPr kumimoji="1" lang="en-US" altLang="zh-CN" dirty="0"/>
              <a:t>Uncommitted updates are only in the page cache</a:t>
            </a:r>
          </a:p>
          <a:p>
            <a:pPr lvl="1"/>
            <a:r>
              <a:rPr kumimoji="1" lang="en-US" altLang="zh-CN" dirty="0"/>
              <a:t>If we can flush all the page cache to the disk, then the committed TX’s log can be discarded  </a:t>
            </a:r>
          </a:p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What if a TX is ongoing? We need to reserve its log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DBD947-69CB-7CF8-746E-04AF9041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841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 dirty="0"/>
              <a:t>Basic approach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Wait till no transactions are in progress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Flush the page cache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Discard all the logs of committed TXs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if a TX is doing a long time? Can we allow ongoing TXs? </a:t>
            </a:r>
          </a:p>
          <a:p>
            <a:pPr lvl="1"/>
            <a:r>
              <a:rPr kumimoji="1" lang="en-US" altLang="zh-CN" dirty="0"/>
              <a:t>Idea: can we wait till no </a:t>
            </a:r>
            <a:r>
              <a:rPr kumimoji="1" lang="en-US" altLang="zh-CN" b="1" dirty="0">
                <a:solidFill>
                  <a:srgbClr val="C00000"/>
                </a:solidFill>
              </a:rPr>
              <a:t>operations</a:t>
            </a:r>
            <a:r>
              <a:rPr kumimoji="1" lang="en-US" altLang="zh-CN" dirty="0"/>
              <a:t> are in progress?</a:t>
            </a:r>
          </a:p>
          <a:p>
            <a:pPr lvl="1"/>
            <a:r>
              <a:rPr kumimoji="1" lang="en-US" altLang="zh-CN" dirty="0"/>
              <a:t>We need to reserve the log for ongoing TXs 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2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 dirty="0"/>
              <a:t>How to checkpoint?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Wait till no </a:t>
            </a:r>
            <a:r>
              <a:rPr kumimoji="1" lang="en" altLang="zh-CN" strike="sngStrike" dirty="0"/>
              <a:t>transactions</a:t>
            </a:r>
            <a:r>
              <a:rPr kumimoji="1" lang="en" altLang="zh-CN" dirty="0"/>
              <a:t> are in progress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Write a </a:t>
            </a:r>
            <a:r>
              <a:rPr kumimoji="1" lang="en" altLang="zh-CN" b="1" dirty="0">
                <a:solidFill>
                  <a:srgbClr val="C00000"/>
                </a:solidFill>
              </a:rPr>
              <a:t>CKPT</a:t>
            </a:r>
            <a:r>
              <a:rPr kumimoji="1" lang="en" altLang="zh-CN" dirty="0"/>
              <a:t> record to log</a:t>
            </a:r>
          </a:p>
          <a:p>
            <a:pPr lvl="2"/>
            <a:r>
              <a:rPr kumimoji="1" lang="en" altLang="zh-CN" sz="1800" dirty="0"/>
              <a:t>Contains a list of all transaction in process </a:t>
            </a:r>
            <a:br>
              <a:rPr kumimoji="1" lang="en" altLang="zh-CN" sz="1800" dirty="0"/>
            </a:br>
            <a:r>
              <a:rPr kumimoji="1" lang="en" altLang="zh-CN" sz="1800" dirty="0"/>
              <a:t>and their logs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Flush the page cache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Discard all the log records except the CKPT record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45C14E6-88E7-D146-ACCA-BAE88916DC5F}"/>
              </a:ext>
            </a:extLst>
          </p:cNvPr>
          <p:cNvSpPr/>
          <p:nvPr/>
        </p:nvSpPr>
        <p:spPr>
          <a:xfrm>
            <a:off x="2921575" y="1074490"/>
            <a:ext cx="1094852" cy="36933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actions</a:t>
            </a:r>
            <a:endParaRPr lang="zh-CN" altLang="en-US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70E27ED-0D57-154C-AF60-F2A93738A97A}"/>
              </a:ext>
            </a:extLst>
          </p:cNvPr>
          <p:cNvSpPr/>
          <p:nvPr/>
        </p:nvSpPr>
        <p:spPr>
          <a:xfrm>
            <a:off x="3194844" y="1293576"/>
            <a:ext cx="1056290" cy="622477"/>
          </a:xfrm>
          <a:custGeom>
            <a:avLst/>
            <a:gdLst>
              <a:gd name="connsiteX0" fmla="*/ 0 w 1056290"/>
              <a:gd name="connsiteY0" fmla="*/ 622477 h 622477"/>
              <a:gd name="connsiteX1" fmla="*/ 141890 w 1056290"/>
              <a:gd name="connsiteY1" fmla="*/ 464821 h 622477"/>
              <a:gd name="connsiteX2" fmla="*/ 141890 w 1056290"/>
              <a:gd name="connsiteY2" fmla="*/ 228339 h 622477"/>
              <a:gd name="connsiteX3" fmla="*/ 488731 w 1056290"/>
              <a:gd name="connsiteY3" fmla="*/ 149511 h 622477"/>
              <a:gd name="connsiteX4" fmla="*/ 914400 w 1056290"/>
              <a:gd name="connsiteY4" fmla="*/ 117980 h 622477"/>
              <a:gd name="connsiteX5" fmla="*/ 1008993 w 1056290"/>
              <a:gd name="connsiteY5" fmla="*/ 7621 h 622477"/>
              <a:gd name="connsiteX6" fmla="*/ 1056290 w 1056290"/>
              <a:gd name="connsiteY6" fmla="*/ 7621 h 62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6290" h="622477">
                <a:moveTo>
                  <a:pt x="0" y="622477"/>
                </a:moveTo>
                <a:cubicBezTo>
                  <a:pt x="59121" y="576494"/>
                  <a:pt x="118242" y="530511"/>
                  <a:pt x="141890" y="464821"/>
                </a:cubicBezTo>
                <a:cubicBezTo>
                  <a:pt x="165538" y="399131"/>
                  <a:pt x="84083" y="280891"/>
                  <a:pt x="141890" y="228339"/>
                </a:cubicBezTo>
                <a:cubicBezTo>
                  <a:pt x="199697" y="175787"/>
                  <a:pt x="359979" y="167904"/>
                  <a:pt x="488731" y="149511"/>
                </a:cubicBezTo>
                <a:cubicBezTo>
                  <a:pt x="617483" y="131118"/>
                  <a:pt x="827690" y="141628"/>
                  <a:pt x="914400" y="117980"/>
                </a:cubicBezTo>
                <a:cubicBezTo>
                  <a:pt x="1001110" y="94332"/>
                  <a:pt x="985345" y="26014"/>
                  <a:pt x="1008993" y="7621"/>
                </a:cubicBezTo>
                <a:cubicBezTo>
                  <a:pt x="1032641" y="-10772"/>
                  <a:pt x="1027387" y="10248"/>
                  <a:pt x="1056290" y="7621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2BD1C736-3439-2941-9B29-B0B4E79CDA8D}"/>
              </a:ext>
            </a:extLst>
          </p:cNvPr>
          <p:cNvSpPr/>
          <p:nvPr/>
        </p:nvSpPr>
        <p:spPr>
          <a:xfrm>
            <a:off x="3052954" y="1443822"/>
            <a:ext cx="268014" cy="109624"/>
          </a:xfrm>
          <a:custGeom>
            <a:avLst/>
            <a:gdLst>
              <a:gd name="connsiteX0" fmla="*/ 536027 w 536027"/>
              <a:gd name="connsiteY0" fmla="*/ 252249 h 252249"/>
              <a:gd name="connsiteX1" fmla="*/ 236482 w 536027"/>
              <a:gd name="connsiteY1" fmla="*/ 204952 h 252249"/>
              <a:gd name="connsiteX2" fmla="*/ 78827 w 536027"/>
              <a:gd name="connsiteY2" fmla="*/ 110359 h 252249"/>
              <a:gd name="connsiteX3" fmla="*/ 0 w 536027"/>
              <a:gd name="connsiteY3" fmla="*/ 0 h 25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027" h="252249">
                <a:moveTo>
                  <a:pt x="536027" y="252249"/>
                </a:moveTo>
                <a:cubicBezTo>
                  <a:pt x="424354" y="240424"/>
                  <a:pt x="312682" y="228600"/>
                  <a:pt x="236482" y="204952"/>
                </a:cubicBezTo>
                <a:cubicBezTo>
                  <a:pt x="160282" y="181304"/>
                  <a:pt x="118241" y="144518"/>
                  <a:pt x="78827" y="110359"/>
                </a:cubicBezTo>
                <a:cubicBezTo>
                  <a:pt x="39413" y="76200"/>
                  <a:pt x="19706" y="38100"/>
                  <a:pt x="0" y="0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52D69A45-C5E7-BB43-9C69-5155F294C618}"/>
              </a:ext>
            </a:extLst>
          </p:cNvPr>
          <p:cNvSpPr/>
          <p:nvPr/>
        </p:nvSpPr>
        <p:spPr>
          <a:xfrm>
            <a:off x="3320968" y="1793871"/>
            <a:ext cx="141889" cy="110358"/>
          </a:xfrm>
          <a:custGeom>
            <a:avLst/>
            <a:gdLst>
              <a:gd name="connsiteX0" fmla="*/ 0 w 141889"/>
              <a:gd name="connsiteY0" fmla="*/ 0 h 110358"/>
              <a:gd name="connsiteX1" fmla="*/ 141889 w 141889"/>
              <a:gd name="connsiteY1" fmla="*/ 110358 h 11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889" h="110358">
                <a:moveTo>
                  <a:pt x="0" y="0"/>
                </a:moveTo>
                <a:lnTo>
                  <a:pt x="141889" y="110358"/>
                </a:ln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4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/>
          <p:cNvCxnSpPr/>
          <p:nvPr/>
        </p:nvCxnSpPr>
        <p:spPr>
          <a:xfrm flipV="1">
            <a:off x="4381500" y="1270000"/>
            <a:ext cx="0" cy="22763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228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707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342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15"/>
          <p:cNvCxnSpPr>
            <a:stCxn id="28" idx="3"/>
            <a:endCxn id="31" idx="1"/>
          </p:cNvCxnSpPr>
          <p:nvPr/>
        </p:nvCxnSpPr>
        <p:spPr>
          <a:xfrm>
            <a:off x="2528500" y="1642510"/>
            <a:ext cx="179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1" idx="3"/>
            <a:endCxn id="44" idx="1"/>
          </p:cNvCxnSpPr>
          <p:nvPr/>
        </p:nvCxnSpPr>
        <p:spPr>
          <a:xfrm>
            <a:off x="3007500" y="1642510"/>
            <a:ext cx="335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922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47"/>
          <p:cNvCxnSpPr>
            <a:stCxn id="47" idx="6"/>
            <a:endCxn id="28" idx="1"/>
          </p:cNvCxnSpPr>
          <p:nvPr/>
        </p:nvCxnSpPr>
        <p:spPr>
          <a:xfrm>
            <a:off x="2072500" y="164251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3850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Straight Arrow Connector 50"/>
          <p:cNvCxnSpPr>
            <a:stCxn id="44" idx="3"/>
            <a:endCxn id="50" idx="2"/>
          </p:cNvCxnSpPr>
          <p:nvPr/>
        </p:nvCxnSpPr>
        <p:spPr>
          <a:xfrm>
            <a:off x="3642500" y="164251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0" idx="7"/>
            <a:endCxn id="50" idx="3"/>
          </p:cNvCxnSpPr>
          <p:nvPr/>
        </p:nvCxnSpPr>
        <p:spPr>
          <a:xfrm flipH="1"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0" idx="1"/>
            <a:endCxn id="50" idx="5"/>
          </p:cNvCxnSpPr>
          <p:nvPr/>
        </p:nvCxnSpPr>
        <p:spPr>
          <a:xfrm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3435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4000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549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4" name="Straight Arrow Connector 73"/>
          <p:cNvCxnSpPr>
            <a:stCxn id="71" idx="3"/>
            <a:endCxn id="72" idx="1"/>
          </p:cNvCxnSpPr>
          <p:nvPr/>
        </p:nvCxnSpPr>
        <p:spPr>
          <a:xfrm>
            <a:off x="3735000" y="2061000"/>
            <a:ext cx="26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2" idx="3"/>
            <a:endCxn id="73" idx="1"/>
          </p:cNvCxnSpPr>
          <p:nvPr/>
        </p:nvCxnSpPr>
        <p:spPr>
          <a:xfrm>
            <a:off x="4300500" y="2061000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50570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9" name="Straight Arrow Connector 78"/>
          <p:cNvCxnSpPr>
            <a:stCxn id="73" idx="3"/>
            <a:endCxn id="78" idx="2"/>
          </p:cNvCxnSpPr>
          <p:nvPr/>
        </p:nvCxnSpPr>
        <p:spPr>
          <a:xfrm>
            <a:off x="4849000" y="2061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8" idx="7"/>
            <a:endCxn id="78" idx="3"/>
          </p:cNvCxnSpPr>
          <p:nvPr/>
        </p:nvCxnSpPr>
        <p:spPr>
          <a:xfrm flipH="1"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8" idx="1"/>
            <a:endCxn id="78" idx="5"/>
          </p:cNvCxnSpPr>
          <p:nvPr/>
        </p:nvCxnSpPr>
        <p:spPr>
          <a:xfrm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2245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8420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6" name="Straight Arrow Connector 85"/>
          <p:cNvCxnSpPr>
            <a:stCxn id="82" idx="3"/>
            <a:endCxn id="84" idx="1"/>
          </p:cNvCxnSpPr>
          <p:nvPr/>
        </p:nvCxnSpPr>
        <p:spPr>
          <a:xfrm>
            <a:off x="5524500" y="2465000"/>
            <a:ext cx="317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49185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8" name="Straight Arrow Connector 87"/>
          <p:cNvCxnSpPr>
            <a:stCxn id="87" idx="6"/>
            <a:endCxn id="82" idx="1"/>
          </p:cNvCxnSpPr>
          <p:nvPr/>
        </p:nvCxnSpPr>
        <p:spPr>
          <a:xfrm>
            <a:off x="5068500" y="2465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63500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0" name="Straight Arrow Connector 89"/>
          <p:cNvCxnSpPr>
            <a:stCxn id="84" idx="3"/>
            <a:endCxn id="89" idx="2"/>
          </p:cNvCxnSpPr>
          <p:nvPr/>
        </p:nvCxnSpPr>
        <p:spPr>
          <a:xfrm>
            <a:off x="6142000" y="2465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9" idx="7"/>
            <a:endCxn id="89" idx="3"/>
          </p:cNvCxnSpPr>
          <p:nvPr/>
        </p:nvCxnSpPr>
        <p:spPr>
          <a:xfrm flipH="1"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9" idx="1"/>
            <a:endCxn id="89" idx="5"/>
          </p:cNvCxnSpPr>
          <p:nvPr/>
        </p:nvCxnSpPr>
        <p:spPr>
          <a:xfrm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/>
          <p:cNvSpPr/>
          <p:nvPr/>
        </p:nvSpPr>
        <p:spPr>
          <a:xfrm>
            <a:off x="2782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4" name="Straight Arrow Connector 93"/>
          <p:cNvCxnSpPr>
            <a:stCxn id="93" idx="3"/>
            <a:endCxn id="71" idx="1"/>
          </p:cNvCxnSpPr>
          <p:nvPr/>
        </p:nvCxnSpPr>
        <p:spPr>
          <a:xfrm>
            <a:off x="3082500" y="2061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24765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6"/>
            <a:endCxn id="93" idx="1"/>
          </p:cNvCxnSpPr>
          <p:nvPr/>
        </p:nvCxnSpPr>
        <p:spPr>
          <a:xfrm>
            <a:off x="2626500" y="2061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673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526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2" name="Straight Arrow Connector 101"/>
          <p:cNvCxnSpPr>
            <a:stCxn id="99" idx="3"/>
            <a:endCxn id="100" idx="1"/>
          </p:cNvCxnSpPr>
          <p:nvPr/>
        </p:nvCxnSpPr>
        <p:spPr>
          <a:xfrm>
            <a:off x="2973000" y="2886500"/>
            <a:ext cx="155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00" idx="3"/>
            <a:endCxn id="112" idx="1"/>
          </p:cNvCxnSpPr>
          <p:nvPr/>
        </p:nvCxnSpPr>
        <p:spPr>
          <a:xfrm>
            <a:off x="4826000" y="2886500"/>
            <a:ext cx="97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ounded Rectangle 107"/>
          <p:cNvSpPr/>
          <p:nvPr/>
        </p:nvSpPr>
        <p:spPr>
          <a:xfrm>
            <a:off x="2020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9" name="Straight Arrow Connector 108"/>
          <p:cNvCxnSpPr>
            <a:stCxn id="108" idx="3"/>
            <a:endCxn id="99" idx="1"/>
          </p:cNvCxnSpPr>
          <p:nvPr/>
        </p:nvCxnSpPr>
        <p:spPr>
          <a:xfrm>
            <a:off x="2320500" y="28865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1714500" y="2811500"/>
            <a:ext cx="150000" cy="1500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1" name="Straight Arrow Connector 110"/>
          <p:cNvCxnSpPr>
            <a:stCxn id="110" idx="6"/>
            <a:endCxn id="108" idx="1"/>
          </p:cNvCxnSpPr>
          <p:nvPr/>
        </p:nvCxnSpPr>
        <p:spPr>
          <a:xfrm>
            <a:off x="1864500" y="28865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/>
          <p:cNvSpPr/>
          <p:nvPr/>
        </p:nvSpPr>
        <p:spPr>
          <a:xfrm>
            <a:off x="580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3" name="Straight Arrow Connector 112"/>
          <p:cNvCxnSpPr>
            <a:stCxn id="112" idx="3"/>
            <a:endCxn id="115" idx="1"/>
          </p:cNvCxnSpPr>
          <p:nvPr/>
        </p:nvCxnSpPr>
        <p:spPr>
          <a:xfrm>
            <a:off x="6101500" y="2886500"/>
            <a:ext cx="52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/>
          <p:cNvSpPr/>
          <p:nvPr/>
        </p:nvSpPr>
        <p:spPr>
          <a:xfrm>
            <a:off x="662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378373" y="3279000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9" name="Straight Arrow Connector 118"/>
          <p:cNvCxnSpPr>
            <a:stCxn id="118" idx="3"/>
          </p:cNvCxnSpPr>
          <p:nvPr/>
        </p:nvCxnSpPr>
        <p:spPr>
          <a:xfrm>
            <a:off x="6678373" y="3354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/>
          <p:cNvSpPr/>
          <p:nvPr/>
        </p:nvSpPr>
        <p:spPr>
          <a:xfrm>
            <a:off x="6072373" y="3279000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1" name="Straight Arrow Connector 120"/>
          <p:cNvCxnSpPr>
            <a:stCxn id="120" idx="6"/>
            <a:endCxn id="118" idx="1"/>
          </p:cNvCxnSpPr>
          <p:nvPr/>
        </p:nvCxnSpPr>
        <p:spPr>
          <a:xfrm>
            <a:off x="6222373" y="3354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endCxn id="133" idx="2"/>
          </p:cNvCxnSpPr>
          <p:nvPr/>
        </p:nvCxnSpPr>
        <p:spPr>
          <a:xfrm flipV="1">
            <a:off x="6793940" y="1836658"/>
            <a:ext cx="0" cy="2036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3566231" y="948780"/>
            <a:ext cx="12073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Checkpoint 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133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1" y="948780"/>
            <a:ext cx="887879" cy="88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内容占位符 2"/>
          <p:cNvSpPr>
            <a:spLocks noGrp="1"/>
          </p:cNvSpPr>
          <p:nvPr>
            <p:ph idx="1"/>
          </p:nvPr>
        </p:nvSpPr>
        <p:spPr>
          <a:xfrm>
            <a:off x="1206500" y="3644125"/>
            <a:ext cx="6919000" cy="1880375"/>
          </a:xfrm>
        </p:spPr>
        <p:txBody>
          <a:bodyPr>
            <a:normAutofit/>
          </a:bodyPr>
          <a:lstStyle/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the latest checkpoint </a:t>
            </a:r>
            <a:b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T2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T4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are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ongoing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transactions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log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T2, T3 are committed, T5 are ongoing 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Undo ongoing TXs &amp; redo committed TXs  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endParaRPr lang="en-US" altLang="zh-CN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793940" y="1587501"/>
            <a:ext cx="6703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Crash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460500" y="145015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968500" y="1868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445000" y="2272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T3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206500" y="26941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T4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5584293" y="3161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T5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5456E47-874B-FD4D-9A5D-B9C38FAD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Recovery with checkpoint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20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1A4E49-250F-6B45-8577-88B3AD3E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Undo-redo logging vs. redo-only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177982-3F53-934E-9E5C-C01FDEE3F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</a:p>
          <a:p>
            <a:pPr lvl="1"/>
            <a:r>
              <a:rPr kumimoji="1" lang="en-US" altLang="zh-CN" dirty="0"/>
              <a:t>Which one is faster during execution?</a:t>
            </a:r>
          </a:p>
          <a:p>
            <a:pPr lvl="1"/>
            <a:r>
              <a:rPr kumimoji="1" lang="en-US" altLang="zh-CN" dirty="0"/>
              <a:t>Which one is faster during recovery?  </a:t>
            </a:r>
          </a:p>
          <a:p>
            <a:r>
              <a:rPr kumimoji="1" lang="en-US" altLang="zh-CN" dirty="0"/>
              <a:t>Redo-only logging </a:t>
            </a:r>
          </a:p>
          <a:p>
            <a:pPr lvl="1"/>
            <a:r>
              <a:rPr kumimoji="1" lang="en-US" altLang="zh-CN" dirty="0"/>
              <a:t>Less disk operations compared with undo-redo logging </a:t>
            </a:r>
          </a:p>
          <a:p>
            <a:pPr lvl="1"/>
            <a:r>
              <a:rPr kumimoji="1" lang="en-US" altLang="zh-CN" dirty="0"/>
              <a:t>Only need one scan of the entire log file</a:t>
            </a:r>
          </a:p>
          <a:p>
            <a:r>
              <a:rPr kumimoji="1" lang="en-US" altLang="zh-CN" dirty="0"/>
              <a:t>Redo-only logging is typically preferred except for TXs with large in-memory states</a:t>
            </a:r>
            <a:endParaRPr kumimoji="1" lang="zh-CN" altLang="en-US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DE5425-BA8F-5E4B-AB64-84ABCB288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871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D29C7-BCCC-2A47-B61E-9831A75E5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UNDO-only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8BABC-CB30-2D4A-AC3F-B000F3796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032448"/>
          </a:xfrm>
        </p:spPr>
        <p:txBody>
          <a:bodyPr/>
          <a:lstStyle/>
          <a:p>
            <a:r>
              <a:rPr kumimoji="1" lang="en" altLang="zh-CN" dirty="0"/>
              <a:t>Logging rules</a:t>
            </a:r>
          </a:p>
          <a:p>
            <a:pPr lvl="1"/>
            <a:r>
              <a:rPr kumimoji="1" lang="en" altLang="zh-CN" dirty="0"/>
              <a:t>Append </a:t>
            </a:r>
            <a:r>
              <a:rPr kumimoji="1" lang="en" altLang="zh-CN" b="1" dirty="0">
                <a:solidFill>
                  <a:srgbClr val="C00000"/>
                </a:solidFill>
              </a:rPr>
              <a:t>UNDO</a:t>
            </a:r>
            <a:r>
              <a:rPr kumimoji="1" lang="en" altLang="zh-CN" dirty="0"/>
              <a:t> log record </a:t>
            </a:r>
            <a:r>
              <a:rPr kumimoji="1" lang="en" altLang="zh-CN" b="1" dirty="0">
                <a:solidFill>
                  <a:srgbClr val="C00000"/>
                </a:solidFill>
              </a:rPr>
              <a:t>before</a:t>
            </a:r>
            <a:r>
              <a:rPr kumimoji="1" lang="en" altLang="zh-CN" dirty="0"/>
              <a:t> flushing state modification</a:t>
            </a:r>
          </a:p>
          <a:p>
            <a:pPr lvl="1"/>
            <a:r>
              <a:rPr kumimoji="1" lang="en" altLang="zh-CN" dirty="0"/>
              <a:t>State modification must be flushed before transaction committed </a:t>
            </a:r>
          </a:p>
          <a:p>
            <a:pPr lvl="2"/>
            <a:r>
              <a:rPr kumimoji="1" lang="en" altLang="zh-CN" dirty="0"/>
              <a:t>w/o REDO</a:t>
            </a:r>
          </a:p>
          <a:p>
            <a:r>
              <a:rPr kumimoji="1" lang="en" altLang="zh-CN" dirty="0"/>
              <a:t>Rarely used </a:t>
            </a:r>
          </a:p>
          <a:p>
            <a:pPr lvl="1"/>
            <a:r>
              <a:rPr kumimoji="1" lang="en" altLang="zh-CN" dirty="0"/>
              <a:t>Much slower than UNDO-REDO logging during </a:t>
            </a:r>
            <a:r>
              <a:rPr kumimoji="1" lang="en" altLang="zh-CN" b="1" dirty="0">
                <a:solidFill>
                  <a:srgbClr val="C00000"/>
                </a:solidFill>
              </a:rPr>
              <a:t>execution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Though the </a:t>
            </a:r>
            <a:r>
              <a:rPr kumimoji="1" lang="en" altLang="zh-CN" b="1" dirty="0">
                <a:solidFill>
                  <a:srgbClr val="C00000"/>
                </a:solidFill>
              </a:rPr>
              <a:t>recovery</a:t>
            </a:r>
            <a:r>
              <a:rPr kumimoji="1" lang="en" altLang="zh-CN" dirty="0"/>
              <a:t> speed is faster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18D59D-68EE-244A-B5FB-FC86F1BD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805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AE5A3-7E21-5F4A-82D8-57BBCB105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B33A51-0FB9-3643-971D-E109A69B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Systematic methods to support all-or-nothing atomicity</a:t>
            </a:r>
          </a:p>
          <a:p>
            <a:pPr lvl="1"/>
            <a:r>
              <a:rPr kumimoji="1" lang="en-US" altLang="zh-CN" dirty="0"/>
              <a:t>Shadow copy</a:t>
            </a:r>
          </a:p>
          <a:p>
            <a:pPr lvl="1"/>
            <a:r>
              <a:rPr kumimoji="1" lang="en-US" altLang="zh-CN" dirty="0"/>
              <a:t>Logging (including journaling)</a:t>
            </a:r>
          </a:p>
          <a:p>
            <a:r>
              <a:rPr kumimoji="1" lang="en-US" altLang="zh-CN" dirty="0"/>
              <a:t>Logging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REDO logging </a:t>
            </a:r>
          </a:p>
          <a:p>
            <a:pPr lvl="1"/>
            <a:r>
              <a:rPr kumimoji="1" lang="en-US" altLang="zh-CN" dirty="0"/>
              <a:t>UNDO-REDO logging</a:t>
            </a:r>
          </a:p>
          <a:p>
            <a:pPr lvl="1"/>
            <a:r>
              <a:rPr kumimoji="1" lang="en-US" altLang="zh-CN" dirty="0"/>
              <a:t>UNDO-only logging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333FE-766B-D34F-AE00-098B5F6D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55096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70E58F-F25E-B74A-97E8-32DF3EF4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67EB57-3FF7-2E4C-9880-D67DD009B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Do log necessary be stored in a log file? </a:t>
            </a:r>
          </a:p>
          <a:p>
            <a:pPr lvl="1"/>
            <a:r>
              <a:rPr kumimoji="1" lang="en-US" altLang="zh-CN" dirty="0"/>
              <a:t>No. It can be any mechanisms that supports atomic append &amp; fault tolerant</a:t>
            </a:r>
          </a:p>
          <a:p>
            <a:pPr lvl="2"/>
            <a:r>
              <a:rPr kumimoji="1" lang="en-US" altLang="zh-CN" sz="1800" dirty="0"/>
              <a:t>E.g., in-memory logs replicated on many servers(see later lectures)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64E1AE-20F1-0344-9F16-99BC57A2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32758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Logging: widely used in large-scale websites</a:t>
            </a:r>
            <a:endParaRPr kumimoji="1" lang="zh-CN" altLang="en-US" b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7F22F1DB-B5B5-004D-AF44-F4FC88991170}"/>
              </a:ext>
            </a:extLst>
          </p:cNvPr>
          <p:cNvSpPr/>
          <p:nvPr/>
        </p:nvSpPr>
        <p:spPr>
          <a:xfrm>
            <a:off x="4326942" y="5056135"/>
            <a:ext cx="1652115" cy="522437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436511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2000">
                <a:solidFill>
                  <a:srgbClr val="000000"/>
                </a:solidFill>
              </a:rPr>
              <a:t>All can use logging to ensure</a:t>
            </a:r>
          </a:p>
          <a:p>
            <a:r>
              <a:rPr kumimoji="1" lang="en-US" altLang="zh-CN" sz="2000">
                <a:solidFill>
                  <a:srgbClr val="000000"/>
                </a:solidFill>
              </a:rPr>
              <a:t>atomicity!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3BADF-725A-3442-D846-0F11BD6C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today’s topic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DB2C01-5251-6742-1ED6-829FEFF52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52" y="985292"/>
            <a:ext cx="8579296" cy="5040560"/>
          </a:xfrm>
        </p:spPr>
        <p:txBody>
          <a:bodyPr/>
          <a:lstStyle/>
          <a:p>
            <a:r>
              <a:rPr kumimoji="1" lang="en-US" altLang="zh-CN" dirty="0"/>
              <a:t>Implementing linearizability with primary-back approaches </a:t>
            </a:r>
          </a:p>
          <a:p>
            <a:r>
              <a:rPr kumimoji="1" lang="en-US" altLang="zh-CN" dirty="0"/>
              <a:t>The atomicity issue under failure </a:t>
            </a:r>
          </a:p>
          <a:p>
            <a:pPr lvl="1"/>
            <a:r>
              <a:rPr kumimoji="1" lang="en-US" altLang="zh-CN" dirty="0"/>
              <a:t>Note that we assume a complete failure here, i.e., no partial failure </a:t>
            </a:r>
          </a:p>
          <a:p>
            <a:r>
              <a:rPr kumimoji="1" lang="en-US" altLang="zh-CN" dirty="0"/>
              <a:t>The all-or-nothing atomicity is desirable to ensure consistency under failure </a:t>
            </a:r>
          </a:p>
          <a:p>
            <a:pPr lvl="1"/>
            <a:r>
              <a:rPr kumimoji="1" lang="en-US" altLang="zh-CN" dirty="0"/>
              <a:t>For consistency across systems, e.g., bank application or file systems </a:t>
            </a:r>
          </a:p>
          <a:p>
            <a:r>
              <a:rPr kumimoji="1" lang="en-US" altLang="zh-CN" dirty="0"/>
              <a:t>Realizing all-or-nothing requires some designs, the main technique is logging</a:t>
            </a:r>
          </a:p>
          <a:p>
            <a:pPr lvl="1"/>
            <a:r>
              <a:rPr kumimoji="1" lang="en-US" altLang="zh-CN" dirty="0"/>
              <a:t>Shadow copy </a:t>
            </a:r>
          </a:p>
          <a:p>
            <a:pPr lvl="1"/>
            <a:r>
              <a:rPr kumimoji="1" lang="en-US" altLang="zh-CN" dirty="0"/>
              <a:t>Redo logging &amp; undo-redo logging </a:t>
            </a:r>
          </a:p>
          <a:p>
            <a:r>
              <a:rPr kumimoji="1" lang="en-US" altLang="zh-CN" dirty="0"/>
              <a:t>Logging requires a technique called checkpoint to accelerate execution while reduce log sizes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C512F7-AE47-1EC6-C231-078CBBCA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8662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chemeClr val="tx1"/>
          </a:solidFill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46354</TotalTime>
  <Words>8066</Words>
  <Application>Microsoft Macintosh PowerPoint</Application>
  <PresentationFormat>全屏显示(16:10)</PresentationFormat>
  <Paragraphs>1458</Paragraphs>
  <Slides>107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107</vt:i4>
      </vt:variant>
    </vt:vector>
  </HeadingPairs>
  <TitlesOfParts>
    <vt:vector size="119" baseType="lpstr">
      <vt:lpstr>DengXian</vt:lpstr>
      <vt:lpstr>微软雅黑</vt:lpstr>
      <vt:lpstr>系统字体常规体</vt:lpstr>
      <vt:lpstr>PingFang HK</vt:lpstr>
      <vt:lpstr>Arial</vt:lpstr>
      <vt:lpstr>Calibri</vt:lpstr>
      <vt:lpstr>Candara</vt:lpstr>
      <vt:lpstr>Consolas</vt:lpstr>
      <vt:lpstr>Eras Medium ITC</vt:lpstr>
      <vt:lpstr>Verdana</vt:lpstr>
      <vt:lpstr>Wingdings</vt:lpstr>
      <vt:lpstr>1_Office 主题​​</vt:lpstr>
      <vt:lpstr>Consistency under failure:  The requirement of atomicity </vt:lpstr>
      <vt:lpstr>Review </vt:lpstr>
      <vt:lpstr>Review: ChatAPP </vt:lpstr>
      <vt:lpstr>Review: inconsistency data caused by different orders observed </vt:lpstr>
      <vt:lpstr>Review: why observed data reordered? Trade  </vt:lpstr>
      <vt:lpstr>Review: consistency model </vt:lpstr>
      <vt:lpstr>Review: Spectrum of Consistency Models </vt:lpstr>
      <vt:lpstr>Review: a strong consistency model </vt:lpstr>
      <vt:lpstr>Review: a strong consistency model </vt:lpstr>
      <vt:lpstr>Strong consistency: Ordered by the issue time</vt:lpstr>
      <vt:lpstr>Strict consistency: strong but not practical </vt:lpstr>
      <vt:lpstr>Order guaranteed by a centralized design: completion-to-issue </vt:lpstr>
      <vt:lpstr>Linearizability </vt:lpstr>
      <vt:lpstr>Strong consistency model: what is the order provided? </vt:lpstr>
      <vt:lpstr>Implementing linearizability in replicated data storage</vt:lpstr>
      <vt:lpstr>Implementing reads/writes in a linearizable system </vt:lpstr>
      <vt:lpstr>Primary-backup model (Minick centralized approach)</vt:lpstr>
      <vt:lpstr>What does the 「in order」 mean? </vt:lpstr>
      <vt:lpstr>In order updates: primary must use some seq number</vt:lpstr>
      <vt:lpstr>Question: can read execute before the forward? </vt:lpstr>
      <vt:lpstr>Drawback of primary-backup? </vt:lpstr>
      <vt:lpstr>Optimization current implementation is not so easy </vt:lpstr>
      <vt:lpstr>Choosing a stronger consistency model </vt:lpstr>
      <vt:lpstr>Eventual vs. Linearizability </vt:lpstr>
      <vt:lpstr>Does eventual consistency anomalies matter? </vt:lpstr>
      <vt:lpstr>PowerPoint 演示文稿</vt:lpstr>
      <vt:lpstr>Example: bank transfer </vt:lpstr>
      <vt:lpstr>Question: what could happen if machine fails? </vt:lpstr>
      <vt:lpstr>PowerPoint 演示文稿</vt:lpstr>
      <vt:lpstr>Implementation of a naïve bank transfer </vt:lpstr>
      <vt:lpstr>Example: bank transfer </vt:lpstr>
      <vt:lpstr>Example: bank transfer </vt:lpstr>
      <vt:lpstr>Deconstructing fsync (SYNC) </vt:lpstr>
      <vt:lpstr>Deconstructing fsync (SYNC) </vt:lpstr>
      <vt:lpstr>Deconstructing fsync (SYNC) </vt:lpstr>
      <vt:lpstr>Deconstructing fsync (SYNC) </vt:lpstr>
      <vt:lpstr>Deconstructing fsync (SYNC) </vt:lpstr>
      <vt:lpstr>Deconstructing fsync (SYNC) </vt:lpstr>
      <vt:lpstr>Deconstructing fsync (SYNC) </vt:lpstr>
      <vt:lpstr>What is a strong consistency model (continued)  </vt:lpstr>
      <vt:lpstr>Achieving atomicity: shadow copy </vt:lpstr>
      <vt:lpstr>Shadow copy: analysis </vt:lpstr>
      <vt:lpstr>Shadow copy: analysis </vt:lpstr>
      <vt:lpstr>rename(temp_bank, bank)</vt:lpstr>
      <vt:lpstr>rename(temp_bank, bank)</vt:lpstr>
      <vt:lpstr>rename(temp_bank, bank)</vt:lpstr>
      <vt:lpstr>rename(temp_bank, bank)</vt:lpstr>
      <vt:lpstr>rename(temp_bank, bank)</vt:lpstr>
      <vt:lpstr>rename(temp_bank, bank)</vt:lpstr>
      <vt:lpstr>PowerPoint 演示文稿</vt:lpstr>
      <vt:lpstr>Problem</vt:lpstr>
      <vt:lpstr>Naïve solution </vt:lpstr>
      <vt:lpstr>Goal: file system ensures all its API is all-or-nothing atomic </vt:lpstr>
      <vt:lpstr>Journaling overview</vt:lpstr>
      <vt:lpstr>Rename via journaling </vt:lpstr>
      <vt:lpstr>Append a File via Journaling</vt:lpstr>
      <vt:lpstr>Journaling Drawbacks</vt:lpstr>
      <vt:lpstr>Mitigating Journaling Drawbacks</vt:lpstr>
      <vt:lpstr>What if crash during commit journal?</vt:lpstr>
      <vt:lpstr>Back to shadow copy </vt:lpstr>
      <vt:lpstr>Drawbacks of shadow copy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Drawbacks of shadow copy </vt:lpstr>
      <vt:lpstr>PowerPoint 演示文稿</vt:lpstr>
      <vt:lpstr>Logging </vt:lpstr>
      <vt:lpstr>Transaction and Commit Point: marking atomic units</vt:lpstr>
      <vt:lpstr>Transaction and Commit Point</vt:lpstr>
      <vt:lpstr>First try: commit logging </vt:lpstr>
      <vt:lpstr>First try: commit logging </vt:lpstr>
      <vt:lpstr>First try: commit logging </vt:lpstr>
      <vt:lpstr>First try: commit logging </vt:lpstr>
      <vt:lpstr>First try: commit logging </vt:lpstr>
      <vt:lpstr>Crash recovery of commit log </vt:lpstr>
      <vt:lpstr>First try: commit logging </vt:lpstr>
      <vt:lpstr>Quick summary: commit logging (redo-only logging) </vt:lpstr>
      <vt:lpstr>Pros &amp; Cons of redo-only logging so far </vt:lpstr>
      <vt:lpstr>Pros &amp; Cons of redo-only logging so far </vt:lpstr>
      <vt:lpstr>Basic solution</vt:lpstr>
      <vt:lpstr>Undo logging</vt:lpstr>
      <vt:lpstr>Logging w/ undo </vt:lpstr>
      <vt:lpstr>Logging w/ undo-redo logging </vt:lpstr>
      <vt:lpstr>Log entry vs. log record </vt:lpstr>
      <vt:lpstr>Put it all together: log record in undo-do logging </vt:lpstr>
      <vt:lpstr>Put it all together: logging rules </vt:lpstr>
      <vt:lpstr>Put it all together: logging rules </vt:lpstr>
      <vt:lpstr>Recovery rules </vt:lpstr>
      <vt:lpstr>Recovery rules </vt:lpstr>
      <vt:lpstr>Recovery rules </vt:lpstr>
      <vt:lpstr>Recovery rules </vt:lpstr>
      <vt:lpstr>Problem: continuously growing of the log file </vt:lpstr>
      <vt:lpstr>Key method: checkpointing </vt:lpstr>
      <vt:lpstr>Checkpoint the log</vt:lpstr>
      <vt:lpstr>How to checkpoint?</vt:lpstr>
      <vt:lpstr>How to checkpoint?</vt:lpstr>
      <vt:lpstr>Recovery with checkpoint</vt:lpstr>
      <vt:lpstr>Undo-redo logging vs. redo-only logging</vt:lpstr>
      <vt:lpstr>UNDO-only Logging</vt:lpstr>
      <vt:lpstr>Summary</vt:lpstr>
      <vt:lpstr>Question</vt:lpstr>
      <vt:lpstr>Logging: widely used in large-scale websites</vt:lpstr>
      <vt:lpstr>Summary of today’s topic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3652</cp:revision>
  <cp:lastPrinted>2020-03-02T13:38:09Z</cp:lastPrinted>
  <dcterms:created xsi:type="dcterms:W3CDTF">2017-11-24T09:35:45Z</dcterms:created>
  <dcterms:modified xsi:type="dcterms:W3CDTF">2025-10-17T07:46:00Z</dcterms:modified>
</cp:coreProperties>
</file>